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6"/>
  </p:notesMasterIdLst>
  <p:handoutMasterIdLst>
    <p:handoutMasterId r:id="rId57"/>
  </p:handoutMasterIdLst>
  <p:sldIdLst>
    <p:sldId id="1176" r:id="rId2"/>
    <p:sldId id="1177" r:id="rId3"/>
    <p:sldId id="1178" r:id="rId4"/>
    <p:sldId id="1131" r:id="rId5"/>
    <p:sldId id="1132" r:id="rId6"/>
    <p:sldId id="1133" r:id="rId7"/>
    <p:sldId id="1134" r:id="rId8"/>
    <p:sldId id="1135" r:id="rId9"/>
    <p:sldId id="1136" r:id="rId10"/>
    <p:sldId id="1137" r:id="rId11"/>
    <p:sldId id="1138" r:id="rId12"/>
    <p:sldId id="1139" r:id="rId13"/>
    <p:sldId id="1140" r:id="rId14"/>
    <p:sldId id="1141" r:id="rId15"/>
    <p:sldId id="1142" r:id="rId16"/>
    <p:sldId id="1143" r:id="rId17"/>
    <p:sldId id="1144" r:id="rId18"/>
    <p:sldId id="1145" r:id="rId19"/>
    <p:sldId id="1146" r:id="rId20"/>
    <p:sldId id="1147" r:id="rId21"/>
    <p:sldId id="1148" r:id="rId22"/>
    <p:sldId id="1149" r:id="rId23"/>
    <p:sldId id="1150" r:id="rId24"/>
    <p:sldId id="1151" r:id="rId25"/>
    <p:sldId id="1152" r:id="rId26"/>
    <p:sldId id="1153" r:id="rId27"/>
    <p:sldId id="1154" r:id="rId28"/>
    <p:sldId id="1155" r:id="rId29"/>
    <p:sldId id="1156" r:id="rId30"/>
    <p:sldId id="1157" r:id="rId31"/>
    <p:sldId id="1158" r:id="rId32"/>
    <p:sldId id="1159" r:id="rId33"/>
    <p:sldId id="1160" r:id="rId34"/>
    <p:sldId id="1161" r:id="rId35"/>
    <p:sldId id="1162" r:id="rId36"/>
    <p:sldId id="1163" r:id="rId37"/>
    <p:sldId id="1164" r:id="rId38"/>
    <p:sldId id="1165" r:id="rId39"/>
    <p:sldId id="1166" r:id="rId40"/>
    <p:sldId id="1167" r:id="rId41"/>
    <p:sldId id="1168" r:id="rId42"/>
    <p:sldId id="1169" r:id="rId43"/>
    <p:sldId id="1170" r:id="rId44"/>
    <p:sldId id="1171" r:id="rId45"/>
    <p:sldId id="1172" r:id="rId46"/>
    <p:sldId id="1173" r:id="rId47"/>
    <p:sldId id="1174" r:id="rId48"/>
    <p:sldId id="1175" r:id="rId49"/>
    <p:sldId id="1127" r:id="rId50"/>
    <p:sldId id="528" r:id="rId51"/>
    <p:sldId id="1181" r:id="rId52"/>
    <p:sldId id="1180" r:id="rId53"/>
    <p:sldId id="1129" r:id="rId54"/>
    <p:sldId id="113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1176"/>
            <p14:sldId id="1177"/>
            <p14:sldId id="1178"/>
          </p14:sldIdLst>
        </p14:section>
        <p14:section name="Data Definition and Datatypes" id="{4C2182BE-4B88-4D56-9DB6-E01540733B09}">
          <p14:sldIdLst>
            <p14:sldId id="1131"/>
            <p14:sldId id="1132"/>
            <p14:sldId id="1133"/>
            <p14:sldId id="1134"/>
            <p14:sldId id="1135"/>
            <p14:sldId id="1136"/>
            <p14:sldId id="1137"/>
            <p14:sldId id="1138"/>
            <p14:sldId id="1139"/>
            <p14:sldId id="1140"/>
            <p14:sldId id="1141"/>
            <p14:sldId id="1142"/>
            <p14:sldId id="1143"/>
            <p14:sldId id="1144"/>
            <p14:sldId id="1145"/>
            <p14:sldId id="1146"/>
            <p14:sldId id="1147"/>
            <p14:sldId id="1148"/>
            <p14:sldId id="1149"/>
            <p14:sldId id="1150"/>
            <p14:sldId id="1151"/>
            <p14:sldId id="1152"/>
            <p14:sldId id="1153"/>
            <p14:sldId id="1154"/>
            <p14:sldId id="1155"/>
            <p14:sldId id="1156"/>
            <p14:sldId id="1157"/>
            <p14:sldId id="1158"/>
            <p14:sldId id="1159"/>
            <p14:sldId id="1160"/>
            <p14:sldId id="1161"/>
            <p14:sldId id="1162"/>
            <p14:sldId id="1163"/>
            <p14:sldId id="1164"/>
            <p14:sldId id="1165"/>
            <p14:sldId id="1166"/>
            <p14:sldId id="1167"/>
            <p14:sldId id="1168"/>
            <p14:sldId id="1169"/>
            <p14:sldId id="1170"/>
            <p14:sldId id="1171"/>
            <p14:sldId id="1172"/>
            <p14:sldId id="1173"/>
            <p14:sldId id="1174"/>
            <p14:sldId id="1175"/>
          </p14:sldIdLst>
        </p14:section>
        <p14:section name="Conclusion" id="{10E03AB1-9AA8-4E86-9A64-D741901E50A2}">
          <p14:sldIdLst>
            <p14:sldId id="1127"/>
            <p14:sldId id="528"/>
            <p14:sldId id="1181"/>
            <p14:sldId id="1180"/>
            <p14:sldId id="1129"/>
            <p14:sldId id="11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2D2D77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5" autoAdjust="0"/>
    <p:restoredTop sz="83538" autoAdjust="0"/>
  </p:normalViewPr>
  <p:slideViewPr>
    <p:cSldViewPr snapToGrid="0" showGuides="1">
      <p:cViewPr varScale="1">
        <p:scale>
          <a:sx n="73" d="100"/>
          <a:sy n="73" d="100"/>
        </p:scale>
        <p:origin x="922" y="62"/>
      </p:cViewPr>
      <p:guideLst>
        <p:guide orient="horz" pos="2183"/>
        <p:guide pos="3817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16.9.2019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05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90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328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39644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37307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56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88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17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 store and all invoices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54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</a:t>
            </a:r>
            <a:r>
              <a:rPr lang="en-US" baseline="0" dirty="0" smtClean="0"/>
              <a:t> excel.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125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how it looks</a:t>
            </a:r>
            <a:r>
              <a:rPr lang="en-US" baseline="0" dirty="0" smtClean="0"/>
              <a:t> one database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59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20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is the</a:t>
            </a:r>
            <a:r>
              <a:rPr lang="en-US" baseline="0" dirty="0"/>
              <a:t> main unit of data storage. It has rows, columns and cells. Cells contain stored data. Each column has a data type. Types can be VARCHAR(String), INT, DATE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29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VarcharVar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VARCHAR(5) = 'Test';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NVarcharVar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NVARCHAR(5) = 'Test';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@Char CHAR(5) = 'Test';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DATALENGTH(@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VarcharVar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DATALENGTH(@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NVarcharVar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DATALENGTH(@Char)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20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DateTime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DateTime2</a:t>
            </a:r>
            <a:endParaRPr lang="en-US" b="1" dirty="0" smtClean="0">
              <a:effectLst/>
            </a:endParaRPr>
          </a:p>
          <a:p>
            <a:r>
              <a:rPr lang="en-US" b="1" dirty="0" smtClean="0">
                <a:effectLst/>
              </a:rPr>
              <a:t>Min Value </a:t>
            </a:r>
            <a:r>
              <a:rPr lang="en-US" b="0" dirty="0" smtClean="0">
                <a:effectLst/>
              </a:rPr>
              <a:t>1753-01-01 00:00:00 - 0001-01-01 00:00:00</a:t>
            </a:r>
          </a:p>
          <a:p>
            <a:r>
              <a:rPr lang="en-US" b="1" dirty="0" smtClean="0">
                <a:effectLst/>
              </a:rPr>
              <a:t>Max Value </a:t>
            </a:r>
            <a:r>
              <a:rPr lang="en-US" b="0" dirty="0" smtClean="0">
                <a:effectLst/>
              </a:rPr>
              <a:t>9999-12-31 23:59:59.997 - 9999-12-31 23:59:59.9999999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1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164084"/>
            <a:ext cx="318844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33983"/>
            <a:ext cx="318844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5011672"/>
            <a:ext cx="318844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94605"/>
            <a:ext cx="318844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35768"/>
            <a:ext cx="318844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90714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1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1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8E1F8-6924-4050-9FA6-EFB9C98F0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13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3D250-FD07-4E38-82BE-C93637C379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2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49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799" r:id="rId16"/>
    <p:sldLayoutId id="2147483800" r:id="rId17"/>
    <p:sldLayoutId id="2147483928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ssms" TargetMode="External"/><Relationship Id="rId2" Type="http://schemas.openxmlformats.org/officeDocument/2006/relationships/hyperlink" Target="http://aka.ms/sqlserver2017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89.png"/><Relationship Id="rId26" Type="http://schemas.openxmlformats.org/officeDocument/2006/relationships/image" Target="../media/image92.jpe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87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91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86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84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88.png"/><Relationship Id="rId22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93.jpe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94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96.gi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6859" y="1390226"/>
            <a:ext cx="10965303" cy="882654"/>
          </a:xfrm>
        </p:spPr>
        <p:txBody>
          <a:bodyPr>
            <a:normAutofit/>
          </a:bodyPr>
          <a:lstStyle/>
          <a:p>
            <a:r>
              <a:rPr lang="en-US" dirty="0"/>
              <a:t>How do RDBMS work? Managing DBs using IDEs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6859" y="298399"/>
            <a:ext cx="10965303" cy="882654"/>
          </a:xfrm>
        </p:spPr>
        <p:txBody>
          <a:bodyPr>
            <a:normAutofit/>
          </a:bodyPr>
          <a:lstStyle/>
          <a:p>
            <a:r>
              <a:rPr lang="en-US" dirty="0"/>
              <a:t>Introduction to Databases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71147" y="4650873"/>
            <a:ext cx="2951518" cy="958651"/>
          </a:xfrm>
        </p:spPr>
        <p:txBody>
          <a:bodyPr/>
          <a:lstStyle/>
          <a:p>
            <a:r>
              <a:rPr lang="en-US" dirty="0"/>
              <a:t>SoftUni Team</a:t>
            </a:r>
          </a:p>
          <a:p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71147" y="5175130"/>
            <a:ext cx="2951518" cy="832014"/>
          </a:xfrm>
        </p:spPr>
        <p:txBody>
          <a:bodyPr/>
          <a:lstStyle/>
          <a:p>
            <a:r>
              <a:rPr lang="en-US" dirty="0"/>
              <a:t>Technical Trainers</a:t>
            </a:r>
          </a:p>
          <a:p>
            <a:endParaRPr lang="bg-BG" dirty="0"/>
          </a:p>
        </p:txBody>
      </p:sp>
      <p:pic>
        <p:nvPicPr>
          <p:cNvPr id="12290" name="Picture 2" descr="Ð ÐµÐ·ÑÐ»ÑÐ°Ñ Ñ Ð¸Ð·Ð¾Ð±ÑÐ°Ð¶ÐµÐ½Ð¸Ðµ Ð·Ð° database png">
            <a:extLst>
              <a:ext uri="{FF2B5EF4-FFF2-40B4-BE49-F238E27FC236}">
                <a16:creationId xmlns:a16="http://schemas.microsoft.com/office/drawing/2014/main" id="{52FF2604-C568-4D2F-97DB-BF2345736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893" y="1767314"/>
            <a:ext cx="4009432" cy="378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6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SQL Server uses the Client-Server Model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 Flow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5" name="Rectangle: Rounded Corners 24"/>
          <p:cNvSpPr/>
          <p:nvPr/>
        </p:nvSpPr>
        <p:spPr>
          <a:xfrm>
            <a:off x="467533" y="2349179"/>
            <a:ext cx="2646334" cy="3288702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Clients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3291426" y="2970881"/>
            <a:ext cx="12954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3291426" y="234918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7624734" y="2970881"/>
            <a:ext cx="12954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Box 17"/>
          <p:cNvSpPr txBox="1"/>
          <p:nvPr/>
        </p:nvSpPr>
        <p:spPr>
          <a:xfrm>
            <a:off x="7624734" y="234918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Access</a:t>
            </a:r>
          </a:p>
        </p:txBody>
      </p:sp>
      <p:sp>
        <p:nvSpPr>
          <p:cNvPr id="21" name="Arrow: Right 20"/>
          <p:cNvSpPr/>
          <p:nvPr/>
        </p:nvSpPr>
        <p:spPr>
          <a:xfrm flipH="1">
            <a:off x="7624734" y="4665140"/>
            <a:ext cx="12954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Arrow: Right 21"/>
          <p:cNvSpPr/>
          <p:nvPr/>
        </p:nvSpPr>
        <p:spPr>
          <a:xfrm flipH="1">
            <a:off x="3286933" y="4665140"/>
            <a:ext cx="129540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TextBox 22"/>
          <p:cNvSpPr txBox="1"/>
          <p:nvPr/>
        </p:nvSpPr>
        <p:spPr>
          <a:xfrm>
            <a:off x="7624734" y="5282626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6933" y="5282626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772833" y="2349179"/>
            <a:ext cx="2646334" cy="3288702"/>
            <a:chOff x="5071343" y="2121498"/>
            <a:chExt cx="2646334" cy="32887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485" y="2787349"/>
              <a:ext cx="2318051" cy="2318051"/>
            </a:xfrm>
            <a:prstGeom prst="rect">
              <a:avLst/>
            </a:prstGeom>
          </p:spPr>
        </p:pic>
        <p:sp>
          <p:nvSpPr>
            <p:cNvPr id="26" name="Rectangle: Rounded Corners 25"/>
            <p:cNvSpPr/>
            <p:nvPr/>
          </p:nvSpPr>
          <p:spPr>
            <a:xfrm>
              <a:off x="5071343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Engine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078133" y="2349179"/>
            <a:ext cx="2646334" cy="3288702"/>
            <a:chOff x="9288227" y="2121498"/>
            <a:chExt cx="2646334" cy="32887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051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248" y="2963782"/>
              <a:ext cx="1741902" cy="1741902"/>
            </a:xfrm>
            <a:prstGeom prst="rect">
              <a:avLst/>
            </a:prstGeom>
            <a:noFill/>
          </p:spPr>
        </p:pic>
        <p:sp>
          <p:nvSpPr>
            <p:cNvPr id="27" name="Rectangle: Rounded Corners 26"/>
            <p:cNvSpPr/>
            <p:nvPr/>
          </p:nvSpPr>
          <p:spPr>
            <a:xfrm>
              <a:off x="9288227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Database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8" y="2727955"/>
            <a:ext cx="2531150" cy="25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7" grpId="0" animBg="1"/>
      <p:bldP spid="18" grpId="0"/>
      <p:bldP spid="21" grpId="0" animBg="1"/>
      <p:bldP spid="22" grpId="0" animBg="1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r>
              <a:rPr lang="en-US" dirty="0"/>
              <a:t>Download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Server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Express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Edition from Microsoft</a:t>
            </a:r>
          </a:p>
          <a:p>
            <a:endParaRPr lang="en-US" sz="3200" dirty="0"/>
          </a:p>
          <a:p>
            <a:r>
              <a:rPr lang="en-US" sz="3200" dirty="0"/>
              <a:t>Download SQL Server </a:t>
            </a:r>
            <a:r>
              <a:rPr lang="en-US" sz="3200" b="1" dirty="0">
                <a:solidFill>
                  <a:schemeClr val="bg1"/>
                </a:solidFill>
              </a:rPr>
              <a:t>Management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Studio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separately</a:t>
            </a:r>
          </a:p>
          <a:p>
            <a:endParaRPr lang="en-US" sz="3200" dirty="0">
              <a:solidFill>
                <a:schemeClr val="accent1"/>
              </a:solidFill>
            </a:endParaRPr>
          </a:p>
          <a:p>
            <a:endParaRPr lang="en-US" sz="3200" dirty="0">
              <a:solidFill>
                <a:schemeClr val="accent1"/>
              </a:solidFill>
            </a:endParaRPr>
          </a:p>
          <a:p>
            <a:endParaRPr lang="en-US" sz="3200" dirty="0">
              <a:solidFill>
                <a:schemeClr val="accent1"/>
              </a:solidFill>
            </a:endParaRPr>
          </a:p>
          <a:p>
            <a:endParaRPr lang="bg-BG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Clients &amp; Servers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498036" y="1967582"/>
            <a:ext cx="6956322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  <a:hlinkClick r:id="rId2"/>
              </a:rPr>
              <a:t>http://aka.ms/sqlserver2017</a:t>
            </a:r>
            <a:endParaRPr lang="en-US" sz="2800" b="1" noProof="1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CE8279-8978-43DA-A6D8-EB1EE60D5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8036" y="3194717"/>
            <a:ext cx="6956322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latin typeface="Consolas" panose="020B0609020204030204" pitchFamily="49" charset="0"/>
                <a:cs typeface="Arial" panose="020B0604020202020204" pitchFamily="34" charset="0"/>
                <a:hlinkClick r:id="rId3"/>
              </a:rPr>
              <a:t>http://aka.ms/ssms</a:t>
            </a:r>
            <a:endParaRPr lang="en-US" sz="2800" b="1" noProof="1">
              <a:solidFill>
                <a:srgbClr val="FBEEDC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4A5589C9-8CEE-4CF9-8B7F-961360A12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341" y="395879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 ÐµÐ·ÑÐ»ÑÐ°Ñ Ñ Ð¸Ð·Ð¾Ð±ÑÐ°Ð¶ÐµÐ½Ð¸Ðµ Ð·Ð° sql server express png">
            <a:extLst>
              <a:ext uri="{FF2B5EF4-FFF2-40B4-BE49-F238E27FC236}">
                <a16:creationId xmlns:a16="http://schemas.microsoft.com/office/drawing/2014/main" id="{ABA81264-79EA-4C61-B859-F609E78C6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531" y="4046708"/>
            <a:ext cx="2896130" cy="235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4729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Logical Storage</a:t>
            </a:r>
          </a:p>
          <a:p>
            <a:pPr lvl="1"/>
            <a:r>
              <a:rPr lang="en-US" dirty="0"/>
              <a:t>Instance</a:t>
            </a:r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/>
              <a:t>Schema</a:t>
            </a:r>
          </a:p>
          <a:p>
            <a:pPr lvl="1"/>
            <a:r>
              <a:rPr lang="en-US" dirty="0"/>
              <a:t>Table</a:t>
            </a:r>
          </a:p>
          <a:p>
            <a:r>
              <a:rPr lang="en-US" dirty="0"/>
              <a:t>Physical Storage</a:t>
            </a:r>
          </a:p>
          <a:p>
            <a:pPr lvl="1"/>
            <a:r>
              <a:rPr lang="en-US" dirty="0"/>
              <a:t>Data Files and Log files</a:t>
            </a:r>
          </a:p>
          <a:p>
            <a:pPr lvl="1"/>
            <a:r>
              <a:rPr lang="en-US" dirty="0"/>
              <a:t>Data Pages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Architecture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105400" y="1295400"/>
            <a:ext cx="6400800" cy="29718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nsolas" panose="020B0609020204030204" pitchFamily="49" charset="0"/>
              </a:rPr>
              <a:t>Instance</a:t>
            </a:r>
          </a:p>
        </p:txBody>
      </p:sp>
      <p:sp>
        <p:nvSpPr>
          <p:cNvPr id="9" name="Rectangle: Rounded Corners 13"/>
          <p:cNvSpPr/>
          <p:nvPr/>
        </p:nvSpPr>
        <p:spPr>
          <a:xfrm>
            <a:off x="5251768" y="1905001"/>
            <a:ext cx="3817620" cy="2202543"/>
          </a:xfrm>
          <a:prstGeom prst="roundRect">
            <a:avLst>
              <a:gd name="adj" fmla="val 5319"/>
            </a:avLst>
          </a:prstGeom>
          <a:solidFill>
            <a:schemeClr val="bg2">
              <a:alpha val="25098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sp>
        <p:nvSpPr>
          <p:cNvPr id="11" name="Rectangle: Rounded Corners 13"/>
          <p:cNvSpPr/>
          <p:nvPr/>
        </p:nvSpPr>
        <p:spPr>
          <a:xfrm>
            <a:off x="5320136" y="2400300"/>
            <a:ext cx="3642572" cy="982980"/>
          </a:xfrm>
          <a:prstGeom prst="roundRect">
            <a:avLst>
              <a:gd name="adj" fmla="val 5319"/>
            </a:avLst>
          </a:prstGeom>
          <a:solidFill>
            <a:schemeClr val="bg2">
              <a:alpha val="25098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Schema</a:t>
            </a:r>
          </a:p>
        </p:txBody>
      </p:sp>
      <p:sp>
        <p:nvSpPr>
          <p:cNvPr id="12" name="Rectangle: Rounded Corners 13"/>
          <p:cNvSpPr/>
          <p:nvPr/>
        </p:nvSpPr>
        <p:spPr>
          <a:xfrm>
            <a:off x="5410200" y="2866534"/>
            <a:ext cx="1094528" cy="380048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3" name="Rectangle: Rounded Corners 13"/>
          <p:cNvSpPr/>
          <p:nvPr/>
        </p:nvSpPr>
        <p:spPr>
          <a:xfrm>
            <a:off x="6588336" y="2866534"/>
            <a:ext cx="1094528" cy="380048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766472" y="2866534"/>
            <a:ext cx="1094528" cy="380048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8" name="Rectangle: Rounded Corners 13"/>
          <p:cNvSpPr/>
          <p:nvPr/>
        </p:nvSpPr>
        <p:spPr>
          <a:xfrm>
            <a:off x="5320136" y="3444240"/>
            <a:ext cx="3642572" cy="548640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Schema</a:t>
            </a:r>
          </a:p>
        </p:txBody>
      </p:sp>
      <p:sp>
        <p:nvSpPr>
          <p:cNvPr id="23" name="Rectangle: Rounded Corners 13"/>
          <p:cNvSpPr/>
          <p:nvPr/>
        </p:nvSpPr>
        <p:spPr>
          <a:xfrm>
            <a:off x="9196997" y="1905001"/>
            <a:ext cx="2185355" cy="1012371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sp>
        <p:nvSpPr>
          <p:cNvPr id="40" name="Rectangle: Rounded Corners 13"/>
          <p:cNvSpPr/>
          <p:nvPr/>
        </p:nvSpPr>
        <p:spPr>
          <a:xfrm>
            <a:off x="9196997" y="3095173"/>
            <a:ext cx="2185355" cy="1012371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5105400" y="4876800"/>
            <a:ext cx="6400800" cy="1423202"/>
            <a:chOff x="5103812" y="4876800"/>
            <a:chExt cx="6400800" cy="1423202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802" y="5155321"/>
              <a:ext cx="863766" cy="863766"/>
            </a:xfrm>
            <a:prstGeom prst="rect">
              <a:avLst/>
            </a:prstGeom>
            <a:noFill/>
          </p:spPr>
        </p:pic>
        <p:sp>
          <p:nvSpPr>
            <p:cNvPr id="51" name="Rectangle: Rounded Corners 50"/>
            <p:cNvSpPr/>
            <p:nvPr/>
          </p:nvSpPr>
          <p:spPr>
            <a:xfrm>
              <a:off x="5103812" y="4876800"/>
              <a:ext cx="6400800" cy="14232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52" name="Rectangle: Rounded Corners 51"/>
          <p:cNvSpPr/>
          <p:nvPr/>
        </p:nvSpPr>
        <p:spPr>
          <a:xfrm>
            <a:off x="6529146" y="4978963"/>
            <a:ext cx="2331854" cy="1191407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Data</a:t>
            </a:r>
          </a:p>
        </p:txBody>
      </p:sp>
      <p:sp>
        <p:nvSpPr>
          <p:cNvPr id="53" name="Arrow: Right 52"/>
          <p:cNvSpPr/>
          <p:nvPr/>
        </p:nvSpPr>
        <p:spPr>
          <a:xfrm rot="5400000">
            <a:off x="8102890" y="4280340"/>
            <a:ext cx="421691" cy="58332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5" name="Rectangle: Rounded Corners 54"/>
          <p:cNvSpPr/>
          <p:nvPr/>
        </p:nvSpPr>
        <p:spPr>
          <a:xfrm>
            <a:off x="9048909" y="4978963"/>
            <a:ext cx="2331854" cy="1191407"/>
          </a:xfrm>
          <a:prstGeom prst="roundRect">
            <a:avLst>
              <a:gd name="adj" fmla="val 5319"/>
            </a:avLst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Logs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7E87EA-BCFB-41EF-B5B2-6BB6109E767F}"/>
              </a:ext>
            </a:extLst>
          </p:cNvPr>
          <p:cNvGrpSpPr/>
          <p:nvPr/>
        </p:nvGrpSpPr>
        <p:grpSpPr>
          <a:xfrm>
            <a:off x="9086850" y="5499904"/>
            <a:ext cx="2240355" cy="533400"/>
            <a:chOff x="9086850" y="5499904"/>
            <a:chExt cx="2240355" cy="533400"/>
          </a:xfrm>
        </p:grpSpPr>
        <p:grpSp>
          <p:nvGrpSpPr>
            <p:cNvPr id="44" name="Group 43"/>
            <p:cNvGrpSpPr/>
            <p:nvPr/>
          </p:nvGrpSpPr>
          <p:grpSpPr>
            <a:xfrm>
              <a:off x="9086850" y="5499904"/>
              <a:ext cx="609600" cy="533400"/>
              <a:chOff x="3998912" y="2209800"/>
              <a:chExt cx="609600" cy="533400"/>
            </a:xfrm>
          </p:grpSpPr>
          <p:sp>
            <p:nvSpPr>
              <p:cNvPr id="45" name="Rectangle: Folded Corner 4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9630435" y="5499904"/>
              <a:ext cx="609600" cy="533400"/>
              <a:chOff x="3998912" y="2209800"/>
              <a:chExt cx="609600" cy="533400"/>
            </a:xfrm>
          </p:grpSpPr>
          <p:sp>
            <p:nvSpPr>
              <p:cNvPr id="57" name="Rectangle: Folded Corner 56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10174020" y="5499904"/>
              <a:ext cx="609600" cy="533400"/>
              <a:chOff x="3998912" y="2209800"/>
              <a:chExt cx="609600" cy="533400"/>
            </a:xfrm>
          </p:grpSpPr>
          <p:sp>
            <p:nvSpPr>
              <p:cNvPr id="60" name="Rectangle: Folded Corner 59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10717605" y="5499904"/>
              <a:ext cx="609600" cy="533400"/>
              <a:chOff x="3998912" y="2209800"/>
              <a:chExt cx="609600" cy="533400"/>
            </a:xfrm>
          </p:grpSpPr>
          <p:sp>
            <p:nvSpPr>
              <p:cNvPr id="63" name="Rectangle: Folded Corner 62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rgbClr val="00B050">
                  <a:alpha val="2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5DCFAD8-0451-4DFD-BC3E-C11FC2EDAC46}"/>
              </a:ext>
            </a:extLst>
          </p:cNvPr>
          <p:cNvGrpSpPr/>
          <p:nvPr/>
        </p:nvGrpSpPr>
        <p:grpSpPr>
          <a:xfrm>
            <a:off x="6552724" y="5499904"/>
            <a:ext cx="2240355" cy="533400"/>
            <a:chOff x="6552724" y="5499904"/>
            <a:chExt cx="2240355" cy="533400"/>
          </a:xfrm>
        </p:grpSpPr>
        <p:grpSp>
          <p:nvGrpSpPr>
            <p:cNvPr id="67" name="Group 66"/>
            <p:cNvGrpSpPr/>
            <p:nvPr/>
          </p:nvGrpSpPr>
          <p:grpSpPr>
            <a:xfrm>
              <a:off x="6552724" y="5499904"/>
              <a:ext cx="609600" cy="533400"/>
              <a:chOff x="3998912" y="2209800"/>
              <a:chExt cx="609600" cy="533400"/>
            </a:xfrm>
          </p:grpSpPr>
          <p:sp>
            <p:nvSpPr>
              <p:cNvPr id="77" name="Rectangle: Folded Corner 76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7096309" y="5499904"/>
              <a:ext cx="609600" cy="533400"/>
              <a:chOff x="3998912" y="2209800"/>
              <a:chExt cx="609600" cy="533400"/>
            </a:xfrm>
          </p:grpSpPr>
          <p:sp>
            <p:nvSpPr>
              <p:cNvPr id="75" name="Rectangle: Folded Corner 7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639894" y="5499904"/>
              <a:ext cx="609600" cy="533400"/>
              <a:chOff x="3998912" y="2209800"/>
              <a:chExt cx="609600" cy="533400"/>
            </a:xfrm>
          </p:grpSpPr>
          <p:sp>
            <p:nvSpPr>
              <p:cNvPr id="73" name="Rectangle: Folded Corner 72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8183479" y="5499904"/>
              <a:ext cx="609600" cy="533400"/>
              <a:chOff x="3998912" y="2209800"/>
              <a:chExt cx="609600" cy="533400"/>
            </a:xfrm>
          </p:grpSpPr>
          <p:sp>
            <p:nvSpPr>
              <p:cNvPr id="71" name="Rectangle: Folded Corner 70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95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23" grpId="0" animBg="1"/>
      <p:bldP spid="40" grpId="0" animBg="1"/>
      <p:bldP spid="52" grpId="0" animBg="1"/>
      <p:bldP spid="53" grpId="0" animBg="1"/>
      <p:bldP spid="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table is the main </a:t>
            </a:r>
            <a:r>
              <a:rPr lang="en-US" b="1" dirty="0">
                <a:solidFill>
                  <a:schemeClr val="bg1"/>
                </a:solidFill>
              </a:rPr>
              <a:t>building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block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of any database</a:t>
            </a:r>
          </a:p>
          <a:p>
            <a:pPr>
              <a:spcBef>
                <a:spcPts val="27600"/>
              </a:spcBef>
            </a:pPr>
            <a:r>
              <a:rPr lang="en-US" dirty="0"/>
              <a:t>Each </a:t>
            </a:r>
            <a:r>
              <a:rPr lang="en-US" b="1" dirty="0">
                <a:solidFill>
                  <a:schemeClr val="bg1"/>
                </a:solidFill>
              </a:rPr>
              <a:t>row</a:t>
            </a:r>
            <a:r>
              <a:rPr lang="en-US" dirty="0"/>
              <a:t> is called a </a:t>
            </a:r>
            <a:r>
              <a:rPr lang="en-US" b="1" dirty="0">
                <a:solidFill>
                  <a:schemeClr val="bg1"/>
                </a:solidFill>
              </a:rPr>
              <a:t>record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entity</a:t>
            </a:r>
          </a:p>
          <a:p>
            <a:r>
              <a:rPr lang="en-US" dirty="0"/>
              <a:t>Columns (</a:t>
            </a:r>
            <a:r>
              <a:rPr lang="en-US" b="1" dirty="0">
                <a:solidFill>
                  <a:schemeClr val="bg1"/>
                </a:solidFill>
              </a:rPr>
              <a:t>fields</a:t>
            </a:r>
            <a:r>
              <a:rPr lang="en-US" dirty="0"/>
              <a:t>) define the </a:t>
            </a:r>
            <a:r>
              <a:rPr lang="en-US" b="1" dirty="0">
                <a:solidFill>
                  <a:schemeClr val="bg1"/>
                </a:solidFill>
              </a:rPr>
              <a:t>type</a:t>
            </a:r>
            <a:r>
              <a:rPr lang="en-US" dirty="0"/>
              <a:t> of data they contain</a:t>
            </a:r>
          </a:p>
          <a:p>
            <a:endParaRPr lang="bg-BG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 Elements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aphicFrame>
        <p:nvGraphicFramePr>
          <p:cNvPr id="15" name="Group 49"/>
          <p:cNvGraphicFramePr>
            <a:graphicFrameLocks/>
          </p:cNvGraphicFramePr>
          <p:nvPr>
            <p:extLst/>
          </p:nvPr>
        </p:nvGraphicFramePr>
        <p:xfrm>
          <a:off x="1634046" y="2471600"/>
          <a:ext cx="8923911" cy="2415745"/>
        </p:xfrm>
        <a:graphic>
          <a:graphicData uri="http://schemas.openxmlformats.org/drawingml/2006/table">
            <a:tbl>
              <a:tblPr/>
              <a:tblGrid>
                <a:gridCol w="2142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676399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</a:tblGrid>
              <a:tr h="5869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FirstName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Birthdate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CityID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Brigitte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03/12/1975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August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27/05/1968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Benjamin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15/10/1988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Denis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07/01/1993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65773" y="4290942"/>
            <a:ext cx="1160292" cy="609716"/>
          </a:xfrm>
          <a:prstGeom prst="wedgeRoundRectCallout">
            <a:avLst>
              <a:gd name="adj1" fmla="val 43059"/>
              <a:gd name="adj2" fmla="val -916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1436688" y="3401445"/>
            <a:ext cx="9258300" cy="673099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3646488" y="2321944"/>
            <a:ext cx="2870200" cy="26797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252621" y="1701819"/>
            <a:ext cx="1588686" cy="609716"/>
          </a:xfrm>
          <a:prstGeom prst="wedgeRoundRectCallout">
            <a:avLst>
              <a:gd name="adj1" fmla="val -82609"/>
              <a:gd name="adj2" fmla="val 4261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3646488" y="3414144"/>
            <a:ext cx="2870200" cy="64770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7294938" y="5057044"/>
            <a:ext cx="1064032" cy="609716"/>
          </a:xfrm>
          <a:prstGeom prst="wedgeRoundRectCallout">
            <a:avLst>
              <a:gd name="adj1" fmla="val -133489"/>
              <a:gd name="adj2" fmla="val -18031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1273790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communicate with the Engine we use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Declarative</a:t>
            </a:r>
            <a:r>
              <a:rPr lang="en-US" dirty="0"/>
              <a:t> language</a:t>
            </a:r>
          </a:p>
          <a:p>
            <a:pPr>
              <a:buClr>
                <a:schemeClr val="tx1"/>
              </a:buClr>
            </a:pPr>
            <a:r>
              <a:rPr lang="en-US" dirty="0"/>
              <a:t>Logically divided in four sections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Definition </a:t>
            </a:r>
            <a:r>
              <a:rPr lang="en-US" dirty="0"/>
              <a:t>– describe the structure of our data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Manipulation </a:t>
            </a:r>
            <a:r>
              <a:rPr lang="en-US" dirty="0"/>
              <a:t>– store and retrieve data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Control </a:t>
            </a:r>
            <a:r>
              <a:rPr lang="en-US" dirty="0"/>
              <a:t>– define who can access the data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Transaction Control </a:t>
            </a:r>
            <a:r>
              <a:rPr lang="en-US" dirty="0"/>
              <a:t>– bundle operations and allow rollback </a:t>
            </a:r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2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 Relationships</a:t>
            </a:r>
            <a:endParaRPr lang="bg-BG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73F56-8EFB-4AEA-9421-1E268A614D21}"/>
              </a:ext>
            </a:extLst>
          </p:cNvPr>
          <p:cNvGrpSpPr/>
          <p:nvPr/>
        </p:nvGrpSpPr>
        <p:grpSpPr>
          <a:xfrm>
            <a:off x="4487815" y="1140525"/>
            <a:ext cx="3143345" cy="2785431"/>
            <a:chOff x="3957377" y="1324586"/>
            <a:chExt cx="3805662" cy="3405231"/>
          </a:xfrm>
        </p:grpSpPr>
        <p:pic>
          <p:nvPicPr>
            <p:cNvPr id="10" name="Picture 4" descr="Image result for table">
              <a:extLst>
                <a:ext uri="{FF2B5EF4-FFF2-40B4-BE49-F238E27FC236}">
                  <a16:creationId xmlns:a16="http://schemas.microsoft.com/office/drawing/2014/main" id="{96182721-EA58-48C4-A7C4-4B3E8E341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7377" y="2863489"/>
              <a:ext cx="2053062" cy="173328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Image result for table">
              <a:extLst>
                <a:ext uri="{FF2B5EF4-FFF2-40B4-BE49-F238E27FC236}">
                  <a16:creationId xmlns:a16="http://schemas.microsoft.com/office/drawing/2014/main" id="{E74A2065-6DD4-4F08-9805-17D9606307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3239" y="2864205"/>
              <a:ext cx="2209800" cy="186561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Облаковидно 2">
              <a:extLst>
                <a:ext uri="{FF2B5EF4-FFF2-40B4-BE49-F238E27FC236}">
                  <a16:creationId xmlns:a16="http://schemas.microsoft.com/office/drawing/2014/main" id="{B61E1B6F-1D96-49F2-84CB-0AC3468D981D}"/>
                </a:ext>
              </a:extLst>
            </p:cNvPr>
            <p:cNvSpPr/>
            <p:nvPr/>
          </p:nvSpPr>
          <p:spPr>
            <a:xfrm>
              <a:off x="5010314" y="1324586"/>
              <a:ext cx="2057400" cy="1308064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pic>
          <p:nvPicPr>
            <p:cNvPr id="13" name="Picture 10" descr="Image result for hearth animated love">
              <a:extLst>
                <a:ext uri="{FF2B5EF4-FFF2-40B4-BE49-F238E27FC236}">
                  <a16:creationId xmlns:a16="http://schemas.microsoft.com/office/drawing/2014/main" id="{84A276AD-1BB6-4189-8C20-2FDBA27255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3239" y="1496470"/>
              <a:ext cx="971550" cy="97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920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Split Related Data?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Group 49"/>
          <p:cNvGraphicFramePr>
            <a:graphicFrameLocks/>
          </p:cNvGraphicFramePr>
          <p:nvPr>
            <p:extLst/>
          </p:nvPr>
        </p:nvGraphicFramePr>
        <p:xfrm>
          <a:off x="249991" y="3886200"/>
          <a:ext cx="11692021" cy="2325624"/>
        </p:xfrm>
        <a:graphic>
          <a:graphicData uri="http://schemas.openxmlformats.org/drawingml/2006/table">
            <a:tbl>
              <a:tblPr/>
              <a:tblGrid>
                <a:gridCol w="195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414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2091256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  <a:gridCol w="180553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1426411">
                  <a:extLst>
                    <a:ext uri="{9D8B030D-6E8A-4147-A177-3AD203B41FA5}">
                      <a16:colId xmlns:a16="http://schemas.microsoft.com/office/drawing/2014/main" val="3199884399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OrderID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Product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S/N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Price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Accessory Belt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AB544-1648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149.99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 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Wiper Fluid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WF000-0001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00317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07/18/2016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 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/>
          </p:nvPr>
        </p:nvGraphicFramePr>
        <p:xfrm>
          <a:off x="246000" y="1560576"/>
          <a:ext cx="828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Group 49"/>
          <p:cNvGraphicFramePr>
            <a:graphicFrameLocks/>
          </p:cNvGraphicFramePr>
          <p:nvPr>
            <p:extLst/>
          </p:nvPr>
        </p:nvGraphicFramePr>
        <p:xfrm>
          <a:off x="8526000" y="1560576"/>
          <a:ext cx="3420000" cy="1868424"/>
        </p:xfrm>
        <a:graphic>
          <a:graphicData uri="http://schemas.openxmlformats.org/drawingml/2006/table">
            <a:tbl>
              <a:tblPr/>
              <a:tblGrid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Email2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: Rounded Corners 9"/>
          <p:cNvSpPr/>
          <p:nvPr/>
        </p:nvSpPr>
        <p:spPr>
          <a:xfrm>
            <a:off x="8401139" y="2389495"/>
            <a:ext cx="3651422" cy="1186218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612884" y="1137428"/>
            <a:ext cx="2424800" cy="609716"/>
          </a:xfrm>
          <a:prstGeom prst="wedgeRoundRectCallout">
            <a:avLst>
              <a:gd name="adj1" fmla="val 29022"/>
              <a:gd name="adj2" fmla="val 12718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Empty records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138067" y="4259238"/>
            <a:ext cx="6591869" cy="1186218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15999" y="3007171"/>
            <a:ext cx="3573333" cy="609716"/>
          </a:xfrm>
          <a:prstGeom prst="wedgeRoundRectCallout">
            <a:avLst>
              <a:gd name="adj1" fmla="val 42716"/>
              <a:gd name="adj2" fmla="val 12718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Redundant information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511570" y="4259239"/>
            <a:ext cx="5554640" cy="7085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6511570" y="5624015"/>
            <a:ext cx="5554640" cy="7085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35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or: Elbow 11"/>
          <p:cNvCxnSpPr>
            <a:cxnSpLocks/>
          </p:cNvCxnSpPr>
          <p:nvPr/>
        </p:nvCxnSpPr>
        <p:spPr>
          <a:xfrm rot="5400000" flipH="1">
            <a:off x="4056011" y="1578369"/>
            <a:ext cx="454925" cy="5795205"/>
          </a:xfrm>
          <a:prstGeom prst="bentConnector3">
            <a:avLst>
              <a:gd name="adj1" fmla="val -9825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split the data and introduce </a:t>
            </a:r>
            <a:r>
              <a:rPr lang="en-US" b="1" dirty="0">
                <a:solidFill>
                  <a:schemeClr val="bg1"/>
                </a:solidFill>
              </a:rPr>
              <a:t>relationships</a:t>
            </a:r>
            <a:r>
              <a:rPr lang="en-US" dirty="0"/>
              <a:t> between the tables to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avoid</a:t>
            </a:r>
            <a:r>
              <a:rPr lang="en-US" dirty="0"/>
              <a:t> repeating information</a:t>
            </a:r>
          </a:p>
          <a:p>
            <a:pPr>
              <a:spcBef>
                <a:spcPts val="24000"/>
              </a:spcBef>
            </a:pPr>
            <a:r>
              <a:rPr lang="en-US" dirty="0"/>
              <a:t>The connection is established via a </a:t>
            </a:r>
            <a:r>
              <a:rPr lang="en-US" b="1" dirty="0">
                <a:solidFill>
                  <a:schemeClr val="bg1"/>
                </a:solidFill>
              </a:rPr>
              <a:t>Foreign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in one table pointing </a:t>
            </a:r>
            <a:br>
              <a:rPr lang="en-US" dirty="0"/>
            </a:br>
            <a:r>
              <a:rPr lang="en-US" dirty="0"/>
              <a:t>to the </a:t>
            </a:r>
            <a:r>
              <a:rPr lang="en-US" b="1" dirty="0">
                <a:solidFill>
                  <a:schemeClr val="bg1"/>
                </a:solidFill>
              </a:rPr>
              <a:t>Primary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in another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Tables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5" name="Group 49"/>
          <p:cNvGraphicFramePr>
            <a:graphicFrameLocks/>
          </p:cNvGraphicFramePr>
          <p:nvPr>
            <p:extLst/>
          </p:nvPr>
        </p:nvGraphicFramePr>
        <p:xfrm>
          <a:off x="407206" y="2364475"/>
          <a:ext cx="630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139198657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/>
          </p:nvPr>
        </p:nvGraphicFramePr>
        <p:xfrm>
          <a:off x="6922411" y="2362200"/>
          <a:ext cx="4860000" cy="23256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344016591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88153"/>
                  </a:ext>
                </a:extLst>
              </a:tr>
            </a:tbl>
          </a:graphicData>
        </a:graphic>
      </p:graphicFrame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73407" y="4646152"/>
            <a:ext cx="2122116" cy="609716"/>
          </a:xfrm>
          <a:prstGeom prst="wedgeRoundRectCallout">
            <a:avLst>
              <a:gd name="adj1" fmla="val -20221"/>
              <a:gd name="adj2" fmla="val -9832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Primary Key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730885" y="4414186"/>
            <a:ext cx="2083923" cy="609716"/>
          </a:xfrm>
          <a:prstGeom prst="wedgeRoundRectCallout">
            <a:avLst>
              <a:gd name="adj1" fmla="val 58258"/>
              <a:gd name="adj2" fmla="val -8020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23681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Helps the client navigate the </a:t>
            </a:r>
            <a:r>
              <a:rPr lang="en-US" b="1" dirty="0">
                <a:solidFill>
                  <a:schemeClr val="bg1"/>
                </a:solidFill>
              </a:rPr>
              <a:t>schema</a:t>
            </a:r>
          </a:p>
          <a:p>
            <a:r>
              <a:rPr lang="en-US" dirty="0"/>
              <a:t>Explaining relations between tables:</a:t>
            </a:r>
            <a:endParaRPr lang="en-US" dirty="0">
              <a:solidFill>
                <a:srgbClr val="F3BE60"/>
              </a:solidFill>
            </a:endParaRPr>
          </a:p>
          <a:p>
            <a:endParaRPr lang="bg-BG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Diagrams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599544" y="4223657"/>
            <a:ext cx="43542" cy="71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5946" name="Group 465945"/>
          <p:cNvGrpSpPr/>
          <p:nvPr/>
        </p:nvGrpSpPr>
        <p:grpSpPr>
          <a:xfrm>
            <a:off x="1059542" y="3003680"/>
            <a:ext cx="9802327" cy="3406697"/>
            <a:chOff x="1030514" y="2974652"/>
            <a:chExt cx="9802327" cy="3406697"/>
          </a:xfrm>
        </p:grpSpPr>
        <p:cxnSp>
          <p:nvCxnSpPr>
            <p:cNvPr id="465930" name="Straight Connector 465929"/>
            <p:cNvCxnSpPr/>
            <p:nvPr/>
          </p:nvCxnSpPr>
          <p:spPr>
            <a:xfrm flipV="1">
              <a:off x="8049181" y="3721640"/>
              <a:ext cx="235759" cy="2517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932" name="Straight Connector 465931"/>
            <p:cNvCxnSpPr/>
            <p:nvPr/>
          </p:nvCxnSpPr>
          <p:spPr>
            <a:xfrm>
              <a:off x="8014615" y="3968840"/>
              <a:ext cx="251925" cy="2260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5945" name="Group 465944"/>
            <p:cNvGrpSpPr/>
            <p:nvPr/>
          </p:nvGrpSpPr>
          <p:grpSpPr>
            <a:xfrm>
              <a:off x="1030514" y="2974652"/>
              <a:ext cx="9802327" cy="3406697"/>
              <a:chOff x="928914" y="3182013"/>
              <a:chExt cx="9802327" cy="3406697"/>
            </a:xfrm>
          </p:grpSpPr>
          <p:cxnSp>
            <p:nvCxnSpPr>
              <p:cNvPr id="12" name="Elbow Connector 11"/>
              <p:cNvCxnSpPr/>
              <p:nvPr/>
            </p:nvCxnSpPr>
            <p:spPr>
              <a:xfrm>
                <a:off x="3451817" y="4193153"/>
                <a:ext cx="1085720" cy="1300179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Elbow Connector 13"/>
              <p:cNvCxnSpPr>
                <a:stCxn id="9" idx="1"/>
                <a:endCxn id="8" idx="3"/>
              </p:cNvCxnSpPr>
              <p:nvPr/>
            </p:nvCxnSpPr>
            <p:spPr>
              <a:xfrm rot="10800000" flipV="1">
                <a:off x="7123664" y="4188543"/>
                <a:ext cx="1036895" cy="1346907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5921" name="Group 465920"/>
              <p:cNvGrpSpPr/>
              <p:nvPr/>
            </p:nvGrpSpPr>
            <p:grpSpPr>
              <a:xfrm>
                <a:off x="4569148" y="4188543"/>
                <a:ext cx="2554515" cy="2400167"/>
                <a:chOff x="4569148" y="4188543"/>
                <a:chExt cx="2554515" cy="2400167"/>
              </a:xfrm>
            </p:grpSpPr>
            <p:sp>
              <p:nvSpPr>
                <p:cNvPr id="8" name="Rounded Rectangle 7"/>
                <p:cNvSpPr/>
                <p:nvPr/>
              </p:nvSpPr>
              <p:spPr bwMode="auto">
                <a:xfrm>
                  <a:off x="4569149" y="4482192"/>
                  <a:ext cx="2554514" cy="2106518"/>
                </a:xfrm>
                <a:prstGeom prst="roundRect">
                  <a:avLst/>
                </a:prstGeom>
                <a:solidFill>
                  <a:schemeClr val="bg2">
                    <a:alpha val="80000"/>
                  </a:schemeClr>
                </a:solidFill>
                <a:ln w="76200">
                  <a:solidFill>
                    <a:schemeClr val="tx1">
                      <a:alpha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2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bg-BG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569148" y="5212973"/>
                  <a:ext cx="2554514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4807082" y="4188543"/>
                  <a:ext cx="2133600" cy="101031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44000" tIns="108000" rIns="144000" bIns="108000" rtlCol="0">
                  <a:spAutoFit/>
                </a:bodyPr>
                <a:lstStyle/>
                <a:p>
                  <a:pPr algn="ctr" eaLnBrk="0" hangingPunct="0">
                    <a:lnSpc>
                      <a:spcPct val="110000"/>
                    </a:lnSpc>
                    <a:buClr>
                      <a:schemeClr val="accent5">
                        <a:lumMod val="40000"/>
                        <a:lumOff val="60000"/>
                      </a:schemeClr>
                    </a:buClr>
                    <a:buSzPct val="70000"/>
                  </a:pPr>
                  <a:r>
                    <a:rPr lang="en-US" sz="2400" dirty="0"/>
                    <a:t>          </a:t>
                  </a:r>
                  <a:r>
                    <a:rPr lang="en-US" sz="2400" noProof="1"/>
                    <a:t>ClientsOrders</a:t>
                  </a:r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4569148" y="6133457"/>
                  <a:ext cx="25545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4569148" y="5690772"/>
                  <a:ext cx="25545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TextBox 65"/>
                <p:cNvSpPr txBox="1"/>
                <p:nvPr/>
              </p:nvSpPr>
              <p:spPr>
                <a:xfrm>
                  <a:off x="4736485" y="5121567"/>
                  <a:ext cx="2133600" cy="62437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44000" tIns="108000" rIns="144000" bIns="108000" rtlCol="0">
                  <a:spAutoFit/>
                </a:bodyPr>
                <a:lstStyle/>
                <a:p>
                  <a:pPr algn="l" eaLnBrk="0" hangingPunct="0">
                    <a:lnSpc>
                      <a:spcPct val="110000"/>
                    </a:lnSpc>
                    <a:buClr>
                      <a:schemeClr val="accent5">
                        <a:lumMod val="40000"/>
                        <a:lumOff val="60000"/>
                      </a:schemeClr>
                    </a:buClr>
                    <a:buSzPct val="70000"/>
                  </a:pPr>
                  <a:r>
                    <a:rPr lang="en-US" sz="2400" dirty="0"/>
                    <a:t>         </a:t>
                  </a:r>
                  <a:r>
                    <a:rPr lang="en-US" sz="2000" dirty="0"/>
                    <a:t>ClientID</a:t>
                  </a:r>
                  <a:endParaRPr lang="bg-BG" sz="2000" dirty="0"/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8176726" y="3206021"/>
                <a:ext cx="2554515" cy="2106518"/>
                <a:chOff x="4569148" y="4482192"/>
                <a:chExt cx="2554515" cy="2106518"/>
              </a:xfrm>
            </p:grpSpPr>
            <p:sp>
              <p:nvSpPr>
                <p:cNvPr id="78" name="Rounded Rectangle 77"/>
                <p:cNvSpPr/>
                <p:nvPr/>
              </p:nvSpPr>
              <p:spPr bwMode="auto">
                <a:xfrm>
                  <a:off x="4569149" y="4482192"/>
                  <a:ext cx="2554514" cy="2106518"/>
                </a:xfrm>
                <a:prstGeom prst="roundRect">
                  <a:avLst/>
                </a:prstGeom>
                <a:solidFill>
                  <a:schemeClr val="bg2">
                    <a:alpha val="80000"/>
                  </a:schemeClr>
                </a:solidFill>
                <a:ln w="76200">
                  <a:solidFill>
                    <a:schemeClr val="tx1">
                      <a:alpha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2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bg-BG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4569148" y="5212973"/>
                  <a:ext cx="2554514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Box 79"/>
                <p:cNvSpPr txBox="1"/>
                <p:nvPr/>
              </p:nvSpPr>
              <p:spPr>
                <a:xfrm>
                  <a:off x="4613826" y="4526684"/>
                  <a:ext cx="2451780" cy="62437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44000" tIns="108000" rIns="144000" bIns="108000" rtlCol="0">
                  <a:spAutoFit/>
                </a:bodyPr>
                <a:lstStyle/>
                <a:p>
                  <a:pPr algn="ctr" eaLnBrk="0" hangingPunct="0">
                    <a:lnSpc>
                      <a:spcPct val="110000"/>
                    </a:lnSpc>
                    <a:buClr>
                      <a:schemeClr val="accent5">
                        <a:lumMod val="40000"/>
                        <a:lumOff val="60000"/>
                      </a:schemeClr>
                    </a:buClr>
                    <a:buSzPct val="70000"/>
                  </a:pPr>
                  <a:r>
                    <a:rPr lang="en-US" sz="2400" dirty="0"/>
                    <a:t> Clients</a:t>
                  </a:r>
                  <a:endParaRPr lang="bg-BG" sz="2400" dirty="0"/>
                </a:p>
              </p:txBody>
            </p: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4569148" y="6133457"/>
                  <a:ext cx="25545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>
                  <a:off x="4569148" y="5690772"/>
                  <a:ext cx="255451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3" name="TextBox 82"/>
                <p:cNvSpPr txBox="1"/>
                <p:nvPr/>
              </p:nvSpPr>
              <p:spPr>
                <a:xfrm>
                  <a:off x="4734218" y="5119997"/>
                  <a:ext cx="2133600" cy="62437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144000" tIns="108000" rIns="144000" bIns="108000" rtlCol="0">
                  <a:spAutoFit/>
                </a:bodyPr>
                <a:lstStyle/>
                <a:p>
                  <a:pPr algn="ctr" eaLnBrk="0" hangingPunct="0">
                    <a:lnSpc>
                      <a:spcPct val="110000"/>
                    </a:lnSpc>
                    <a:buClr>
                      <a:schemeClr val="accent5">
                        <a:lumMod val="40000"/>
                        <a:lumOff val="60000"/>
                      </a:schemeClr>
                    </a:buClr>
                    <a:buSzPct val="70000"/>
                  </a:pPr>
                  <a:r>
                    <a:rPr lang="en-US" sz="2400" dirty="0"/>
                    <a:t>     </a:t>
                  </a:r>
                  <a:r>
                    <a:rPr lang="en-US" sz="2000" dirty="0"/>
                    <a:t>ClientID</a:t>
                  </a:r>
                  <a:endParaRPr lang="bg-BG" sz="2000" dirty="0"/>
                </a:p>
              </p:txBody>
            </p:sp>
          </p:grpSp>
          <p:grpSp>
            <p:nvGrpSpPr>
              <p:cNvPr id="465936" name="Group 465935"/>
              <p:cNvGrpSpPr/>
              <p:nvPr/>
            </p:nvGrpSpPr>
            <p:grpSpPr>
              <a:xfrm>
                <a:off x="928914" y="3182013"/>
                <a:ext cx="2839755" cy="2106518"/>
                <a:chOff x="928914" y="3182013"/>
                <a:chExt cx="2839755" cy="2106518"/>
              </a:xfrm>
            </p:grpSpPr>
            <p:grpSp>
              <p:nvGrpSpPr>
                <p:cNvPr id="70" name="Group 69"/>
                <p:cNvGrpSpPr/>
                <p:nvPr/>
              </p:nvGrpSpPr>
              <p:grpSpPr>
                <a:xfrm>
                  <a:off x="928914" y="3182013"/>
                  <a:ext cx="2554515" cy="2106518"/>
                  <a:chOff x="4569148" y="4482192"/>
                  <a:chExt cx="2554515" cy="2106518"/>
                </a:xfrm>
              </p:grpSpPr>
              <p:sp>
                <p:nvSpPr>
                  <p:cNvPr id="71" name="Rounded Rectangle 70"/>
                  <p:cNvSpPr/>
                  <p:nvPr/>
                </p:nvSpPr>
                <p:spPr bwMode="auto">
                  <a:xfrm>
                    <a:off x="4569149" y="4482192"/>
                    <a:ext cx="2554514" cy="2106518"/>
                  </a:xfrm>
                  <a:prstGeom prst="roundRect">
                    <a:avLst/>
                  </a:prstGeom>
                  <a:solidFill>
                    <a:schemeClr val="bg2">
                      <a:alpha val="80000"/>
                    </a:schemeClr>
                  </a:solidFill>
                  <a:ln w="76200">
                    <a:solidFill>
                      <a:schemeClr val="tx1">
                        <a:alpha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001">
                    <a:schemeClr val="dk2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bg-BG" sz="2800" b="1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4569148" y="5212973"/>
                    <a:ext cx="2554514" cy="0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4671882" y="4535851"/>
                    <a:ext cx="2133600" cy="62437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144000" tIns="108000" rIns="144000" bIns="108000" rtlCol="0">
                    <a:spAutoFit/>
                  </a:bodyPr>
                  <a:lstStyle/>
                  <a:p>
                    <a:pPr algn="l" eaLnBrk="0" hangingPunct="0">
                      <a:lnSpc>
                        <a:spcPct val="110000"/>
                      </a:lnSpc>
                      <a:buClr>
                        <a:schemeClr val="accent5">
                          <a:lumMod val="40000"/>
                          <a:lumOff val="60000"/>
                        </a:schemeClr>
                      </a:buClr>
                      <a:buSzPct val="70000"/>
                    </a:pPr>
                    <a:r>
                      <a:rPr lang="en-US" sz="2400" dirty="0"/>
                      <a:t>         Orders</a:t>
                    </a:r>
                    <a:endParaRPr lang="bg-BG" sz="2400" dirty="0"/>
                  </a:p>
                </p:txBody>
              </p: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4569148" y="6133457"/>
                    <a:ext cx="255451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4569148" y="5690772"/>
                    <a:ext cx="2554514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732188" y="5184233"/>
                    <a:ext cx="2133600" cy="624374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vert="horz" wrap="square" lIns="144000" tIns="108000" rIns="144000" bIns="108000" rtlCol="0">
                    <a:spAutoFit/>
                  </a:bodyPr>
                  <a:lstStyle/>
                  <a:p>
                    <a:pPr algn="l" eaLnBrk="0" hangingPunct="0">
                      <a:lnSpc>
                        <a:spcPct val="110000"/>
                      </a:lnSpc>
                      <a:buClr>
                        <a:schemeClr val="accent5">
                          <a:lumMod val="40000"/>
                          <a:lumOff val="60000"/>
                        </a:schemeClr>
                      </a:buClr>
                      <a:buSzPct val="70000"/>
                    </a:pPr>
                    <a:r>
                      <a:rPr lang="en-US" sz="2400" dirty="0"/>
                      <a:t>        </a:t>
                    </a:r>
                    <a:r>
                      <a:rPr lang="en-US" sz="2000" dirty="0"/>
                      <a:t>OrderID</a:t>
                    </a:r>
                    <a:endParaRPr lang="bg-BG" sz="2000" dirty="0"/>
                  </a:p>
                </p:txBody>
              </p:sp>
            </p:grp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3499596" y="4188543"/>
                  <a:ext cx="269073" cy="20931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3474545" y="3935383"/>
                  <a:ext cx="269072" cy="24535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ABEEC08-35CB-4A93-8A86-5F9EEDFFC0E3}"/>
              </a:ext>
            </a:extLst>
          </p:cNvPr>
          <p:cNvSpPr txBox="1"/>
          <p:nvPr/>
        </p:nvSpPr>
        <p:spPr>
          <a:xfrm>
            <a:off x="4867112" y="5439118"/>
            <a:ext cx="21336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         </a:t>
            </a:r>
            <a:r>
              <a:rPr lang="en-US" sz="2000" noProof="1"/>
              <a:t>OrderID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9A4E6E-D61E-4C50-BF89-97935BA748E8}"/>
              </a:ext>
            </a:extLst>
          </p:cNvPr>
          <p:cNvSpPr txBox="1"/>
          <p:nvPr/>
        </p:nvSpPr>
        <p:spPr>
          <a:xfrm>
            <a:off x="1237097" y="4153056"/>
            <a:ext cx="21336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        </a:t>
            </a:r>
            <a:r>
              <a:rPr lang="en-US" sz="2000" dirty="0"/>
              <a:t>Price</a:t>
            </a:r>
            <a:endParaRPr lang="bg-BG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71C280-10FE-4F8F-BD89-FB8FFD8C96B5}"/>
              </a:ext>
            </a:extLst>
          </p:cNvPr>
          <p:cNvSpPr txBox="1"/>
          <p:nvPr/>
        </p:nvSpPr>
        <p:spPr>
          <a:xfrm>
            <a:off x="8353212" y="4120746"/>
            <a:ext cx="2133600" cy="624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     </a:t>
            </a:r>
            <a:r>
              <a:rPr lang="en-US" sz="2000" dirty="0"/>
              <a:t>Name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1586392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Programmability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5109" y="5907295"/>
            <a:ext cx="10961783" cy="499819"/>
          </a:xfrm>
        </p:spPr>
        <p:txBody>
          <a:bodyPr/>
          <a:lstStyle/>
          <a:p>
            <a:r>
              <a:rPr lang="en-US" dirty="0"/>
              <a:t>Customizing Database Behavior</a:t>
            </a:r>
          </a:p>
          <a:p>
            <a:endParaRPr lang="bg-BG" dirty="0"/>
          </a:p>
        </p:txBody>
      </p:sp>
      <p:cxnSp>
        <p:nvCxnSpPr>
          <p:cNvPr id="18" name="Straight Arrow Connector 17"/>
          <p:cNvCxnSpPr>
            <a:stCxn id="8" idx="2"/>
            <a:endCxn id="9" idx="0"/>
          </p:cNvCxnSpPr>
          <p:nvPr/>
        </p:nvCxnSpPr>
        <p:spPr>
          <a:xfrm>
            <a:off x="6596741" y="2714959"/>
            <a:ext cx="0" cy="3778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13" idx="0"/>
          </p:cNvCxnSpPr>
          <p:nvPr/>
        </p:nvCxnSpPr>
        <p:spPr>
          <a:xfrm>
            <a:off x="6596741" y="3719665"/>
            <a:ext cx="0" cy="2685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/>
          <p:cNvCxnSpPr>
            <a:stCxn id="8" idx="3"/>
            <a:endCxn id="10" idx="0"/>
          </p:cNvCxnSpPr>
          <p:nvPr/>
        </p:nvCxnSpPr>
        <p:spPr>
          <a:xfrm>
            <a:off x="6927795" y="2401543"/>
            <a:ext cx="782491" cy="395309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Ð ÐµÐ·ÑÐ»ÑÐ°Ñ Ñ Ð¸Ð·Ð¾Ð±ÑÐ°Ð¶ÐµÐ½Ð¸Ðµ Ð·Ð° database png">
            <a:extLst>
              <a:ext uri="{FF2B5EF4-FFF2-40B4-BE49-F238E27FC236}">
                <a16:creationId xmlns:a16="http://schemas.microsoft.com/office/drawing/2014/main" id="{1B5E179C-D77D-4CC7-BD7C-DDCA4F69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88" y="149575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10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 Management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Database Engine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Table Relationships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Programmability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 Types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Database Modeling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Basic SQL Queries and Table Customization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Deleting Data and Structures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8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A database can further be customized with reusable code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Procedures</a:t>
            </a:r>
            <a:r>
              <a:rPr lang="en-US" dirty="0"/>
              <a:t> – carry out a predetermined </a:t>
            </a:r>
            <a:r>
              <a:rPr lang="en-US" b="1" dirty="0">
                <a:solidFill>
                  <a:schemeClr val="bg1"/>
                </a:solidFill>
              </a:rPr>
              <a:t>action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calculate and store the weekly revenue based on recorded </a:t>
            </a:r>
            <a:br>
              <a:rPr lang="en-US" dirty="0"/>
            </a:br>
            <a:r>
              <a:rPr lang="en-US" dirty="0"/>
              <a:t>sales in the database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Functions</a:t>
            </a:r>
            <a:r>
              <a:rPr lang="en-US" dirty="0"/>
              <a:t> – receive </a:t>
            </a:r>
            <a:r>
              <a:rPr lang="en-US" b="1" dirty="0">
                <a:solidFill>
                  <a:schemeClr val="bg1"/>
                </a:solidFill>
              </a:rPr>
              <a:t>parameters</a:t>
            </a:r>
            <a:r>
              <a:rPr lang="en-US" dirty="0"/>
              <a:t> and return a </a:t>
            </a:r>
            <a:r>
              <a:rPr lang="en-US" b="1" dirty="0">
                <a:solidFill>
                  <a:schemeClr val="bg1"/>
                </a:solidFill>
              </a:rPr>
              <a:t>result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get the age of a person using their birthdate and current </a:t>
            </a:r>
            <a:br>
              <a:rPr lang="en-US" dirty="0"/>
            </a:br>
            <a:r>
              <a:rPr lang="en-US" dirty="0"/>
              <a:t>date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Triggers</a:t>
            </a:r>
            <a:r>
              <a:rPr lang="en-US" dirty="0"/>
              <a:t> – </a:t>
            </a:r>
            <a:r>
              <a:rPr lang="en-US" b="1" dirty="0">
                <a:solidFill>
                  <a:schemeClr val="bg1"/>
                </a:solidFill>
              </a:rPr>
              <a:t>watch</a:t>
            </a:r>
            <a:r>
              <a:rPr lang="en-US" dirty="0"/>
              <a:t> for activity in the database and </a:t>
            </a:r>
            <a:r>
              <a:rPr lang="en-US" b="1" dirty="0">
                <a:solidFill>
                  <a:schemeClr val="bg1"/>
                </a:solidFill>
              </a:rPr>
              <a:t>react</a:t>
            </a:r>
            <a:r>
              <a:rPr lang="en-US" dirty="0"/>
              <a:t> to it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when a record is deleted, write it to an archive</a:t>
            </a:r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Procedures, Functions and Triggers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90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</a:t>
            </a:r>
            <a:endParaRPr lang="bg-BG" dirty="0"/>
          </a:p>
        </p:txBody>
      </p:sp>
      <p:pic>
        <p:nvPicPr>
          <p:cNvPr id="3082" name="Picture 10" descr="Ð ÐµÐ·ÑÐ»ÑÐ°Ñ Ñ Ð¸Ð·Ð¾Ð±ÑÐ°Ð¶ÐµÐ½Ð¸Ðµ Ð·Ð° sql server png">
            <a:extLst>
              <a:ext uri="{FF2B5EF4-FFF2-40B4-BE49-F238E27FC236}">
                <a16:creationId xmlns:a16="http://schemas.microsoft.com/office/drawing/2014/main" id="{D87D64C2-9B46-41DD-97B7-0B78DBF62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372" y="1237422"/>
            <a:ext cx="2897256" cy="289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6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Numeric</a:t>
            </a:r>
            <a:endParaRPr lang="en-US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BIT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(1-bit),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(32-bit),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BIGINT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(64-bit)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FLOAT</a:t>
            </a:r>
            <a:r>
              <a:rPr lang="en-US" noProof="1"/>
              <a:t>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REAL</a:t>
            </a:r>
            <a:r>
              <a:rPr lang="en-US" noProof="1"/>
              <a:t>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DECIMAL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scale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precision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MONEY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– </a:t>
            </a:r>
            <a:r>
              <a:rPr lang="en-US" dirty="0"/>
              <a:t>for money (precise) </a:t>
            </a:r>
            <a:r>
              <a:rPr lang="en-US" dirty="0" smtClean="0"/>
              <a:t>operations (</a:t>
            </a:r>
            <a:r>
              <a:rPr lang="en-US" b="1" dirty="0" smtClean="0">
                <a:solidFill>
                  <a:schemeClr val="bg1"/>
                </a:solidFill>
              </a:rPr>
              <a:t>DEPRICATED</a:t>
            </a:r>
            <a:r>
              <a:rPr lang="en-US" dirty="0" smtClean="0"/>
              <a:t>)</a:t>
            </a:r>
            <a:endParaRPr lang="en-US" noProof="1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Textual</a:t>
            </a:r>
            <a:endParaRPr lang="en-US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CHAR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</a:t>
            </a:r>
            <a:r>
              <a:rPr lang="en-US" dirty="0"/>
              <a:t>fixed size string</a:t>
            </a:r>
            <a:endParaRPr lang="en-US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VARCHAR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</a:t>
            </a:r>
            <a:r>
              <a:rPr lang="en-US" dirty="0"/>
              <a:t>variable size string</a:t>
            </a:r>
            <a:endParaRPr lang="en-US" noProof="1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NVARCHAR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Unicode </a:t>
            </a:r>
            <a:r>
              <a:rPr lang="en-US" dirty="0"/>
              <a:t>variable size string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NTEXT</a:t>
            </a:r>
            <a:r>
              <a:rPr lang="en-US" noProof="1"/>
              <a:t> – text data block (unlimited size)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19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Binary data</a:t>
            </a:r>
          </a:p>
          <a:p>
            <a:pPr lvl="1"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BINARY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bg-BG" sz="2800" dirty="0"/>
              <a:t> </a:t>
            </a:r>
            <a:r>
              <a:rPr lang="bg-BG" dirty="0"/>
              <a:t>– </a:t>
            </a:r>
            <a:r>
              <a:rPr lang="en-US" dirty="0"/>
              <a:t>fixed length sequence of bits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VARBINARY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size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bg-BG" dirty="0"/>
              <a:t> – </a:t>
            </a:r>
            <a:r>
              <a:rPr lang="en-US" dirty="0"/>
              <a:t>a sequence of bits,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1-8000</a:t>
            </a:r>
            <a:r>
              <a:rPr lang="en-US" dirty="0"/>
              <a:t> bytes or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MAX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(2GB)</a:t>
            </a:r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dirty="0"/>
              <a:t>Date and time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DATE</a:t>
            </a:r>
            <a:r>
              <a:rPr lang="en-US" dirty="0"/>
              <a:t> – date in range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0001-01-01</a:t>
            </a:r>
            <a:r>
              <a:rPr lang="en-US" dirty="0"/>
              <a:t> 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9999-12-31</a:t>
            </a:r>
          </a:p>
          <a:p>
            <a:pPr lvl="1"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DATETIME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bg-BG" dirty="0"/>
              <a:t>– </a:t>
            </a:r>
            <a:r>
              <a:rPr lang="en-US" dirty="0"/>
              <a:t>date and time with precision of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1/300</a:t>
            </a:r>
            <a:r>
              <a:rPr lang="bg-BG" dirty="0"/>
              <a:t> </a:t>
            </a:r>
            <a:r>
              <a:rPr lang="en-US" dirty="0"/>
              <a:t>sec</a:t>
            </a:r>
          </a:p>
          <a:p>
            <a:pPr lvl="1"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SMALLDATETIME</a:t>
            </a:r>
            <a:r>
              <a:rPr lang="en-US" dirty="0"/>
              <a:t> – date and time (1 minute precision)</a:t>
            </a:r>
            <a:endParaRPr lang="bg-BG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Modeling</a:t>
            </a:r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15109" y="6310705"/>
            <a:ext cx="10961783" cy="499819"/>
          </a:xfrm>
        </p:spPr>
        <p:txBody>
          <a:bodyPr/>
          <a:lstStyle/>
          <a:p>
            <a:r>
              <a:rPr lang="en-US" dirty="0"/>
              <a:t>Data Definition using SSMS</a:t>
            </a:r>
          </a:p>
          <a:p>
            <a:endParaRPr lang="bg-BG" dirty="0"/>
          </a:p>
          <a:p>
            <a:endParaRPr lang="bg-BG" dirty="0"/>
          </a:p>
        </p:txBody>
      </p:sp>
      <p:pic>
        <p:nvPicPr>
          <p:cNvPr id="10242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46988513-1D55-4D43-8BD2-8B974E294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71" y="1428629"/>
            <a:ext cx="32480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90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Select </a:t>
            </a:r>
            <a:r>
              <a:rPr lang="en-US" sz="3200" b="1" dirty="0">
                <a:solidFill>
                  <a:schemeClr val="bg1"/>
                </a:solidFill>
              </a:rPr>
              <a:t>New Database </a:t>
            </a:r>
            <a:r>
              <a:rPr lang="en-US" sz="3200" dirty="0"/>
              <a:t>from the </a:t>
            </a:r>
            <a:r>
              <a:rPr lang="en-US" sz="3200" b="1" dirty="0">
                <a:solidFill>
                  <a:schemeClr val="bg1"/>
                </a:solidFill>
              </a:rPr>
              <a:t>context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menu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under "</a:t>
            </a:r>
            <a:r>
              <a:rPr lang="en-US" sz="3200" dirty="0" smtClean="0"/>
              <a:t>Databases"</a:t>
            </a:r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endParaRPr lang="bg-BG" sz="3200" dirty="0"/>
          </a:p>
          <a:p>
            <a:r>
              <a:rPr lang="en-US" sz="3200" dirty="0"/>
              <a:t>You may need to </a:t>
            </a:r>
            <a:r>
              <a:rPr lang="en-US" sz="3200" b="1" dirty="0">
                <a:solidFill>
                  <a:schemeClr val="bg1"/>
                </a:solidFill>
              </a:rPr>
              <a:t>Refresh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[F5] </a:t>
            </a:r>
            <a:r>
              <a:rPr lang="en-US" sz="3200" dirty="0"/>
              <a:t>to see the results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Database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66" y="2089489"/>
            <a:ext cx="3238085" cy="316577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Arrow: Right 4"/>
          <p:cNvSpPr/>
          <p:nvPr/>
        </p:nvSpPr>
        <p:spPr>
          <a:xfrm>
            <a:off x="4060481" y="3383062"/>
            <a:ext cx="705468" cy="523175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2507"/>
          <a:stretch/>
        </p:blipFill>
        <p:spPr>
          <a:xfrm>
            <a:off x="4905786" y="2089489"/>
            <a:ext cx="5851861" cy="316577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9003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From the </a:t>
            </a:r>
            <a:r>
              <a:rPr lang="en-US" b="1" dirty="0">
                <a:solidFill>
                  <a:schemeClr val="bg1"/>
                </a:solidFill>
              </a:rPr>
              <a:t>context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menu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under "Tables" inside the desired database</a:t>
            </a:r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r>
              <a:rPr lang="en-US" dirty="0"/>
              <a:t>Table name can be set from its </a:t>
            </a:r>
            <a:r>
              <a:rPr lang="en-US" b="1" dirty="0">
                <a:solidFill>
                  <a:schemeClr val="bg1"/>
                </a:solidFill>
              </a:rPr>
              <a:t>Properties [F4] </a:t>
            </a:r>
            <a:r>
              <a:rPr lang="en-US" dirty="0"/>
              <a:t>or when it is </a:t>
            </a:r>
            <a:r>
              <a:rPr lang="en-US" b="1" dirty="0">
                <a:solidFill>
                  <a:schemeClr val="bg1"/>
                </a:solidFill>
              </a:rPr>
              <a:t>saved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8182" r="8737" b="5455"/>
          <a:stretch/>
        </p:blipFill>
        <p:spPr>
          <a:xfrm>
            <a:off x="973977" y="2133599"/>
            <a:ext cx="3581400" cy="3200400"/>
          </a:xfrm>
          <a:prstGeom prst="rect">
            <a:avLst/>
          </a:prstGeom>
        </p:spPr>
      </p:pic>
      <p:sp>
        <p:nvSpPr>
          <p:cNvPr id="6" name="Arrow: Right 6"/>
          <p:cNvSpPr/>
          <p:nvPr/>
        </p:nvSpPr>
        <p:spPr>
          <a:xfrm>
            <a:off x="4688572" y="3543295"/>
            <a:ext cx="665767" cy="4800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0E2CC8-B5E1-4FB5-85D5-0D3B1B29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534" y="3052937"/>
            <a:ext cx="5588806" cy="159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8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Primary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/>
              <a:t> is used to uniquely identify and index records</a:t>
            </a:r>
          </a:p>
          <a:p>
            <a:r>
              <a:rPr lang="en-US" dirty="0"/>
              <a:t>Setting </a:t>
            </a:r>
            <a:r>
              <a:rPr lang="en-US" b="1" dirty="0">
                <a:solidFill>
                  <a:schemeClr val="bg1"/>
                </a:solidFill>
              </a:rPr>
              <a:t>primary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on a column: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0780"/>
          <a:stretch/>
        </p:blipFill>
        <p:spPr>
          <a:xfrm>
            <a:off x="2716678" y="2720789"/>
            <a:ext cx="6611472" cy="21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9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Identity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value in the column</a:t>
            </a:r>
            <a:r>
              <a:rPr lang="bg-BG" dirty="0"/>
              <a:t> </a:t>
            </a:r>
            <a:r>
              <a:rPr lang="en-US" dirty="0"/>
              <a:t>is automatically </a:t>
            </a:r>
            <a:br>
              <a:rPr lang="en-US" dirty="0"/>
            </a:br>
            <a:r>
              <a:rPr lang="en-US" dirty="0"/>
              <a:t>incremented when a new record is added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dirty="0"/>
              <a:t>These values cannot be assigned manually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Identity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Seed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the initial number (1 by default)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Identity</a:t>
            </a:r>
            <a:r>
              <a:rPr lang="bg-BG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Increment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– how much each consecutive value is </a:t>
            </a:r>
            <a:br>
              <a:rPr lang="en-US" dirty="0"/>
            </a:br>
            <a:r>
              <a:rPr lang="en-US" dirty="0"/>
              <a:t>incremented</a:t>
            </a:r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(3)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0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Setting an</a:t>
            </a:r>
            <a:r>
              <a:rPr lang="bg-BG" dirty="0"/>
              <a:t> </a:t>
            </a:r>
            <a:r>
              <a:rPr lang="en-US" dirty="0"/>
              <a:t>identity</a:t>
            </a:r>
            <a:r>
              <a:rPr lang="bg-BG" dirty="0"/>
              <a:t> </a:t>
            </a:r>
            <a:r>
              <a:rPr lang="en-US" dirty="0"/>
              <a:t>through the</a:t>
            </a:r>
            <a:r>
              <a:rPr lang="bg-BG" dirty="0"/>
              <a:t> </a:t>
            </a: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Column Properties</a:t>
            </a:r>
            <a:r>
              <a:rPr lang="en-US" dirty="0"/>
              <a:t>" window: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(4)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185" y="2238376"/>
            <a:ext cx="526245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7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50938"/>
            <a:ext cx="11804650" cy="53736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u="sng" dirty="0">
                <a:solidFill>
                  <a:schemeClr val="bg1"/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#csharp-db</a:t>
            </a:r>
            <a:endParaRPr lang="en-US" sz="6000" b="1" noProof="1"/>
          </a:p>
        </p:txBody>
      </p:sp>
    </p:spTree>
    <p:extLst>
      <p:ext uri="{BB962C8B-B14F-4D97-AF65-F5344CB8AC3E}">
        <p14:creationId xmlns:p14="http://schemas.microsoft.com/office/powerpoint/2010/main" val="134806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can </a:t>
            </a:r>
            <a:r>
              <a:rPr lang="en-US" b="1" dirty="0">
                <a:solidFill>
                  <a:schemeClr val="bg1"/>
                </a:solidFill>
              </a:rPr>
              <a:t>add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modify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read</a:t>
            </a:r>
            <a:r>
              <a:rPr lang="en-US" dirty="0"/>
              <a:t> records with Management Studio</a:t>
            </a:r>
          </a:p>
          <a:p>
            <a:r>
              <a:rPr lang="en-US" dirty="0"/>
              <a:t>To insert or edit a record, click </a:t>
            </a:r>
            <a:r>
              <a:rPr lang="en-US" b="1" dirty="0">
                <a:solidFill>
                  <a:schemeClr val="bg1"/>
                </a:solidFill>
              </a:rPr>
              <a:t>Edit</a:t>
            </a:r>
            <a:r>
              <a:rPr lang="en-US" dirty="0"/>
              <a:t> from the context menu</a:t>
            </a:r>
          </a:p>
          <a:p>
            <a:endParaRPr lang="en-US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and Retrieving Data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468" t="8889" r="9468" b="15556"/>
          <a:stretch/>
        </p:blipFill>
        <p:spPr>
          <a:xfrm>
            <a:off x="871345" y="2740565"/>
            <a:ext cx="3662774" cy="3042034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4666960" y="3870107"/>
            <a:ext cx="625251" cy="51901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0386"/>
          <a:stretch/>
        </p:blipFill>
        <p:spPr>
          <a:xfrm>
            <a:off x="5420084" y="2656911"/>
            <a:ext cx="6147916" cy="3121250"/>
          </a:xfrm>
          <a:prstGeom prst="rect">
            <a:avLst/>
          </a:prstGeom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786012" y="5812782"/>
            <a:ext cx="5416060" cy="578134"/>
          </a:xfrm>
          <a:prstGeom prst="wedgeRoundRectCallout">
            <a:avLst>
              <a:gd name="adj1" fmla="val -40740"/>
              <a:gd name="adj2" fmla="val -9975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 data at the end to add a new row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736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retrieve records, click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Select</a:t>
            </a:r>
            <a:r>
              <a:rPr lang="en-US" dirty="0"/>
              <a:t> from the context menu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received information can be customized with </a:t>
            </a:r>
            <a:r>
              <a:rPr lang="en-US" b="1" dirty="0">
                <a:solidFill>
                  <a:schemeClr val="bg1"/>
                </a:solidFill>
              </a:rPr>
              <a:t>SQL queries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and Retrieving Data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795"/>
          <a:stretch/>
        </p:blipFill>
        <p:spPr>
          <a:xfrm>
            <a:off x="784271" y="2261901"/>
            <a:ext cx="3645590" cy="3026350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4548702" y="3567114"/>
            <a:ext cx="668643" cy="52658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6628"/>
          <a:stretch/>
        </p:blipFill>
        <p:spPr>
          <a:xfrm>
            <a:off x="5336187" y="2261901"/>
            <a:ext cx="6155366" cy="302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6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can change the properties of a table after its creation</a:t>
            </a:r>
          </a:p>
          <a:p>
            <a:r>
              <a:rPr lang="en-US" dirty="0"/>
              <a:t>Select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  <a:r>
              <a:rPr lang="en-US" dirty="0"/>
              <a:t> from the table's context menu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7894"/>
          <a:stretch/>
        </p:blipFill>
        <p:spPr>
          <a:xfrm>
            <a:off x="640809" y="2598176"/>
            <a:ext cx="4619215" cy="3802625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5402535" y="4194687"/>
            <a:ext cx="942534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581" y="3546987"/>
            <a:ext cx="5063613" cy="1905000"/>
          </a:xfrm>
          <a:prstGeom prst="rect">
            <a:avLst/>
          </a:prstGeom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895954" y="5643482"/>
            <a:ext cx="4867421" cy="447829"/>
          </a:xfrm>
          <a:prstGeom prst="wedgeRoundRectCallout">
            <a:avLst>
              <a:gd name="adj1" fmla="val -37106"/>
              <a:gd name="adj2" fmla="val -11170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Changes cannot conflict with existing rules!</a:t>
            </a:r>
            <a:endParaRPr lang="bg-BG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788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SQL Queries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5109" y="6320431"/>
            <a:ext cx="10961783" cy="499819"/>
          </a:xfrm>
        </p:spPr>
        <p:txBody>
          <a:bodyPr/>
          <a:lstStyle/>
          <a:p>
            <a:r>
              <a:rPr lang="en-US" dirty="0"/>
              <a:t>Data Definition using T-SQL</a:t>
            </a:r>
          </a:p>
          <a:p>
            <a:endParaRPr lang="bg-BG" dirty="0"/>
          </a:p>
          <a:p>
            <a:endParaRPr lang="bg-BG" dirty="0"/>
          </a:p>
        </p:txBody>
      </p:sp>
      <p:pic>
        <p:nvPicPr>
          <p:cNvPr id="4100" name="Picture 4" descr="Ð ÐµÐ·ÑÐ»ÑÐ°Ñ Ñ Ð¸Ð·Ð¾Ð±ÑÐ°Ð¶ÐµÐ½Ð¸Ðµ Ð·Ð° query png">
            <a:extLst>
              <a:ext uri="{FF2B5EF4-FFF2-40B4-BE49-F238E27FC236}">
                <a16:creationId xmlns:a16="http://schemas.microsoft.com/office/drawing/2014/main" id="{B4F84FFF-E90B-499C-8241-2AEA2FA77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982" y="1534178"/>
            <a:ext cx="2498035" cy="249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75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can communicate with the database engine using SQL</a:t>
            </a:r>
          </a:p>
          <a:p>
            <a:r>
              <a:rPr lang="en-US" dirty="0"/>
              <a:t>Queries provide greater </a:t>
            </a:r>
            <a:r>
              <a:rPr lang="en-US" b="1" dirty="0">
                <a:solidFill>
                  <a:schemeClr val="bg1"/>
                </a:solidFill>
              </a:rPr>
              <a:t>control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flexibility</a:t>
            </a:r>
          </a:p>
          <a:p>
            <a:r>
              <a:rPr lang="en-US" dirty="0"/>
              <a:t>To create a database using SQL: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SQL keywords are traditionally </a:t>
            </a:r>
            <a:r>
              <a:rPr lang="en-US" b="1" dirty="0">
                <a:solidFill>
                  <a:schemeClr val="bg1"/>
                </a:solidFill>
              </a:rPr>
              <a:t>capitalized</a:t>
            </a:r>
          </a:p>
          <a:p>
            <a:endParaRPr lang="en-US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54587" y="3616569"/>
            <a:ext cx="6882829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CREATE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DATABASE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906042" y="2684664"/>
            <a:ext cx="2465363" cy="550363"/>
          </a:xfrm>
          <a:prstGeom prst="wedgeRoundRectCallout">
            <a:avLst>
              <a:gd name="adj1" fmla="val -39791"/>
              <a:gd name="adj2" fmla="val 10483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919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Creation in SQL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4294967295"/>
          </p:nvPr>
        </p:nvSpPr>
        <p:spPr bwMode="auto">
          <a:xfrm>
            <a:off x="2419644" y="1797050"/>
            <a:ext cx="7315200" cy="3668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CREATE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TABLE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endParaRPr lang="bg-BG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 </a:t>
            </a:r>
            <a:r>
              <a:rPr lang="en-US" sz="3200" b="1" noProof="1" smtClean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INT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NOT NULL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endParaRPr lang="bg-BG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Email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VARCHAR(50) NOT NULL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FirstName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  <a:r>
              <a:rPr lang="en-US" sz="3200" b="1" noProof="1" smtClean="0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endParaRPr lang="en-US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LastName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Rectangle: Rounded Corners 12"/>
          <p:cNvSpPr/>
          <p:nvPr/>
        </p:nvSpPr>
        <p:spPr>
          <a:xfrm>
            <a:off x="2894643" y="4378715"/>
            <a:ext cx="1941194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7480300" y="2413975"/>
            <a:ext cx="2881869" cy="523999"/>
          </a:xfrm>
          <a:prstGeom prst="wedgeRoundRectCallout">
            <a:avLst>
              <a:gd name="adj1" fmla="val -41776"/>
              <a:gd name="adj2" fmla="val 10667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attributes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609992" y="5202533"/>
            <a:ext cx="1801924" cy="522188"/>
          </a:xfrm>
          <a:prstGeom prst="wedgeRoundRectCallout">
            <a:avLst>
              <a:gd name="adj1" fmla="val -48930"/>
              <a:gd name="adj2" fmla="val -12581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2219960" y="5438570"/>
            <a:ext cx="2492717" cy="497996"/>
          </a:xfrm>
          <a:prstGeom prst="wedgeRoundRectCallout">
            <a:avLst>
              <a:gd name="adj1" fmla="val -6037"/>
              <a:gd name="adj2" fmla="val -13083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: Rounded Corners 12">
            <a:extLst>
              <a:ext uri="{FF2B5EF4-FFF2-40B4-BE49-F238E27FC236}">
                <a16:creationId xmlns:a16="http://schemas.microsoft.com/office/drawing/2014/main" id="{78DEEA80-B426-444B-98F3-3964F9E4607C}"/>
              </a:ext>
            </a:extLst>
          </p:cNvPr>
          <p:cNvSpPr/>
          <p:nvPr/>
        </p:nvSpPr>
        <p:spPr>
          <a:xfrm>
            <a:off x="4950461" y="4378716"/>
            <a:ext cx="2529839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Rectangle: Rounded Corners 12">
            <a:extLst>
              <a:ext uri="{FF2B5EF4-FFF2-40B4-BE49-F238E27FC236}">
                <a16:creationId xmlns:a16="http://schemas.microsoft.com/office/drawing/2014/main" id="{F9297EF3-D174-4ED7-B594-2C3D41A29471}"/>
              </a:ext>
            </a:extLst>
          </p:cNvPr>
          <p:cNvSpPr/>
          <p:nvPr/>
        </p:nvSpPr>
        <p:spPr>
          <a:xfrm>
            <a:off x="6912293" y="3362931"/>
            <a:ext cx="1944688" cy="497870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4" name="Rectangle: Rounded Corners 12">
            <a:extLst>
              <a:ext uri="{FF2B5EF4-FFF2-40B4-BE49-F238E27FC236}">
                <a16:creationId xmlns:a16="http://schemas.microsoft.com/office/drawing/2014/main" id="{9DA28A83-547E-448D-9FBA-384C606E5B39}"/>
              </a:ext>
            </a:extLst>
          </p:cNvPr>
          <p:cNvSpPr/>
          <p:nvPr/>
        </p:nvSpPr>
        <p:spPr>
          <a:xfrm>
            <a:off x="5369560" y="1796809"/>
            <a:ext cx="1508760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6263445" y="1129583"/>
            <a:ext cx="2433710" cy="441198"/>
          </a:xfrm>
          <a:prstGeom prst="wedgeRoundRectCallout">
            <a:avLst>
              <a:gd name="adj1" fmla="val -41025"/>
              <a:gd name="adj2" fmla="val 9323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109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get all records from a table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limit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of rows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of columns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Records in SQL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33600" y="2261901"/>
            <a:ext cx="7924802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*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33601" y="5018094"/>
            <a:ext cx="7924800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SELECT TOP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(5)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FirstName, LastName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FROM Employees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8230859" y="4360141"/>
            <a:ext cx="2642295" cy="524482"/>
          </a:xfrm>
          <a:prstGeom prst="wedgeRoundRectCallout">
            <a:avLst>
              <a:gd name="adj1" fmla="val -46038"/>
              <a:gd name="adj2" fmla="val 9013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of columns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2686929" y="4248443"/>
            <a:ext cx="2766049" cy="524482"/>
          </a:xfrm>
          <a:prstGeom prst="wedgeRoundRectCallout">
            <a:avLst>
              <a:gd name="adj1" fmla="val 37336"/>
              <a:gd name="adj2" fmla="val 9256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records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28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 Customization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5109" y="5870265"/>
            <a:ext cx="10961783" cy="499819"/>
          </a:xfrm>
        </p:spPr>
        <p:txBody>
          <a:bodyPr/>
          <a:lstStyle/>
          <a:p>
            <a:r>
              <a:rPr lang="en-US" dirty="0"/>
              <a:t>Adding Rules, Constraints and Relationships</a:t>
            </a:r>
          </a:p>
          <a:p>
            <a:endParaRPr lang="bg-B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56" y="1436228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2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Primary Key</a:t>
            </a:r>
          </a:p>
          <a:p>
            <a:pPr>
              <a:spcAft>
                <a:spcPts val="2400"/>
              </a:spcAft>
            </a:pPr>
            <a:endParaRPr lang="en-US" dirty="0"/>
          </a:p>
          <a:p>
            <a:r>
              <a:rPr lang="en-US" dirty="0"/>
              <a:t>Identity (auto-increment)</a:t>
            </a:r>
          </a:p>
          <a:p>
            <a:pPr>
              <a:spcAft>
                <a:spcPts val="2400"/>
              </a:spcAft>
            </a:pPr>
            <a:endParaRPr lang="en-US" dirty="0"/>
          </a:p>
          <a:p>
            <a:r>
              <a:rPr lang="en-US" dirty="0"/>
              <a:t>Unique constraint – no repeating values in entire table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Column Properties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80062" y="1888146"/>
            <a:ext cx="645139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 INT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NOT NULL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PRIMARY KEY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80062" y="3505402"/>
            <a:ext cx="645139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 INT PRIMARY KEY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IDENTITY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80062" y="5147651"/>
            <a:ext cx="645139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Email VARCHAR(50)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300269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Default value – if not specified (otherwise set to </a:t>
            </a:r>
            <a:r>
              <a:rPr lang="en-US" b="1" i="1" dirty="0">
                <a:solidFill>
                  <a:schemeClr val="bg1"/>
                </a:solidFill>
              </a:rPr>
              <a:t>NULL</a:t>
            </a:r>
            <a:r>
              <a:rPr lang="en-US" dirty="0"/>
              <a:t>)</a:t>
            </a:r>
          </a:p>
          <a:p>
            <a:pPr>
              <a:spcBef>
                <a:spcPts val="9000"/>
              </a:spcBef>
            </a:pPr>
            <a:r>
              <a:rPr lang="en-US" dirty="0"/>
              <a:t>Value constraint</a:t>
            </a:r>
          </a:p>
          <a:p>
            <a:endParaRPr lang="en-US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Column Properties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98612" y="1999906"/>
            <a:ext cx="8994776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Balance DECIMAL(10,2)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DEFAULT 0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97024" y="3834171"/>
            <a:ext cx="8994776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Kelvin DECIMAL(10,2)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CHECK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(Kelvin &gt; 0)</a:t>
            </a:r>
          </a:p>
        </p:txBody>
      </p:sp>
    </p:spTree>
    <p:extLst>
      <p:ext uri="{BB962C8B-B14F-4D97-AF65-F5344CB8AC3E}">
        <p14:creationId xmlns:p14="http://schemas.microsoft.com/office/powerpoint/2010/main" val="255793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Management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5109" y="5925863"/>
            <a:ext cx="10961783" cy="499819"/>
          </a:xfrm>
        </p:spPr>
        <p:txBody>
          <a:bodyPr/>
          <a:lstStyle/>
          <a:p>
            <a:r>
              <a:rPr lang="en-US" dirty="0"/>
              <a:t>When Do We Need a Database?</a:t>
            </a:r>
          </a:p>
          <a:p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06" y="1671771"/>
            <a:ext cx="2744966" cy="194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7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Altering Tables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5109" y="6348567"/>
            <a:ext cx="10961783" cy="499819"/>
          </a:xfrm>
        </p:spPr>
        <p:txBody>
          <a:bodyPr/>
          <a:lstStyle/>
          <a:p>
            <a:r>
              <a:rPr lang="en-US" dirty="0"/>
              <a:t>Changing Table Properties After Creation</a:t>
            </a:r>
          </a:p>
          <a:p>
            <a:endParaRPr lang="bg-BG" dirty="0"/>
          </a:p>
          <a:p>
            <a:endParaRPr lang="bg-BG" dirty="0"/>
          </a:p>
        </p:txBody>
      </p:sp>
      <p:grpSp>
        <p:nvGrpSpPr>
          <p:cNvPr id="15" name="Group 14"/>
          <p:cNvGrpSpPr/>
          <p:nvPr/>
        </p:nvGrpSpPr>
        <p:grpSpPr>
          <a:xfrm>
            <a:off x="4861393" y="1099613"/>
            <a:ext cx="2382130" cy="3057120"/>
            <a:chOff x="4679852" y="1029274"/>
            <a:chExt cx="2382130" cy="30571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0634" y="1779328"/>
              <a:ext cx="1111348" cy="111134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652" y="1029274"/>
              <a:ext cx="1111348" cy="111134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726" y="2975046"/>
              <a:ext cx="1111348" cy="111134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852" y="2203379"/>
              <a:ext cx="1111348" cy="1111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35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table can be changed using the keywords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ALTER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TABLE</a:t>
            </a:r>
          </a:p>
          <a:p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/>
              <a:t>Adding a column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816224" y="2140989"/>
            <a:ext cx="6556376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6300" y="4167991"/>
            <a:ext cx="65463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Employees</a:t>
            </a:r>
          </a:p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Salary DECIMAL(15, 2)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8305800" y="3047354"/>
            <a:ext cx="2048022" cy="712530"/>
          </a:xfrm>
          <a:prstGeom prst="wedgeRoundRectCallout">
            <a:avLst>
              <a:gd name="adj1" fmla="val -68848"/>
              <a:gd name="adj2" fmla="val -6364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1828800" y="5815004"/>
            <a:ext cx="2743200" cy="582187"/>
          </a:xfrm>
          <a:prstGeom prst="wedgeRoundRectCallout">
            <a:avLst>
              <a:gd name="adj1" fmla="val 40454"/>
              <a:gd name="adj2" fmla="val -10554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6629400" y="5815004"/>
            <a:ext cx="1909689" cy="582187"/>
          </a:xfrm>
          <a:prstGeom prst="wedgeRoundRectCallout">
            <a:avLst>
              <a:gd name="adj1" fmla="val -44384"/>
              <a:gd name="adj2" fmla="val -1024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682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Delete existing column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Modify data type of existing column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20824" y="2172037"/>
            <a:ext cx="734717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COLUMN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FullName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420824" y="4446756"/>
            <a:ext cx="734717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TABLE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COLUMN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Email VARCHAR(100)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162800" y="1949023"/>
            <a:ext cx="2248486" cy="700710"/>
          </a:xfrm>
          <a:prstGeom prst="wedgeRoundRectCallout">
            <a:avLst>
              <a:gd name="adj1" fmla="val -49380"/>
              <a:gd name="adj2" fmla="val 9497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3478756" y="5842857"/>
            <a:ext cx="2162030" cy="700710"/>
          </a:xfrm>
          <a:prstGeom prst="wedgeRoundRectCallout">
            <a:avLst>
              <a:gd name="adj1" fmla="val 43007"/>
              <a:gd name="adj2" fmla="val -10434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300642" y="5865970"/>
            <a:ext cx="2395810" cy="700710"/>
          </a:xfrm>
          <a:prstGeom prst="wedgeRoundRectCallout">
            <a:avLst>
              <a:gd name="adj1" fmla="val -44384"/>
              <a:gd name="adj2" fmla="val -1024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data type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636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1400"/>
              </a:spcBef>
            </a:pPr>
            <a:r>
              <a:rPr lang="en-US" dirty="0"/>
              <a:t>Add primary key to existing column</a:t>
            </a:r>
          </a:p>
          <a:p>
            <a:pPr>
              <a:spcBef>
                <a:spcPts val="14400"/>
              </a:spcBef>
            </a:pPr>
            <a:r>
              <a:rPr lang="en-US" dirty="0"/>
              <a:t>Add unique constraint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(3)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81200" y="1875623"/>
            <a:ext cx="8226424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CONSTRAINT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PK_Id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PRIMARY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KEY</a:t>
            </a:r>
            <a:r>
              <a:rPr lang="en-US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(Id)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038536" y="1531487"/>
            <a:ext cx="2438400" cy="710347"/>
          </a:xfrm>
          <a:prstGeom prst="wedgeRoundRectCallout">
            <a:avLst>
              <a:gd name="adj1" fmla="val -81543"/>
              <a:gd name="adj2" fmla="val 4593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249113" y="3293172"/>
            <a:ext cx="2740144" cy="662124"/>
          </a:xfrm>
          <a:prstGeom prst="wedgeRoundRectCallout">
            <a:avLst>
              <a:gd name="adj1" fmla="val -68597"/>
              <a:gd name="adj2" fmla="val -4350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name(s)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81200" y="4554861"/>
            <a:ext cx="8226424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fr-FR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CONSTRAINT</a:t>
            </a:r>
            <a:r>
              <a:rPr lang="fr-FR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fr-FR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uq_Email</a:t>
            </a:r>
          </a:p>
          <a:p>
            <a:pPr>
              <a:lnSpc>
                <a:spcPct val="105000"/>
              </a:lnSpc>
            </a:pP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UNIQUE</a:t>
            </a:r>
            <a:r>
              <a:rPr lang="fr-FR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fr-FR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(Email)</a:t>
            </a:r>
            <a:endParaRPr lang="en-US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365364" y="4238513"/>
            <a:ext cx="2693036" cy="735383"/>
          </a:xfrm>
          <a:prstGeom prst="wedgeRoundRectCallout">
            <a:avLst>
              <a:gd name="adj1" fmla="val -46058"/>
              <a:gd name="adj2" fmla="val 8705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5944709" y="5846188"/>
            <a:ext cx="2608448" cy="755616"/>
          </a:xfrm>
          <a:prstGeom prst="wedgeRoundRectCallout">
            <a:avLst>
              <a:gd name="adj1" fmla="val -62657"/>
              <a:gd name="adj2" fmla="val -4624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Columns name(s)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107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1400"/>
              </a:spcBef>
            </a:pPr>
            <a:r>
              <a:rPr lang="en-US" dirty="0"/>
              <a:t>Set default value</a:t>
            </a:r>
          </a:p>
          <a:p>
            <a:pPr>
              <a:spcBef>
                <a:spcPts val="14400"/>
              </a:spcBef>
            </a:pPr>
            <a:r>
              <a:rPr lang="en-US" dirty="0"/>
              <a:t>Add check constraint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(4)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17630" y="1914023"/>
            <a:ext cx="4921563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en-US" sz="3200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DEFAULT</a:t>
            </a:r>
            <a:r>
              <a:rPr lang="en-US" sz="3200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FOR</a:t>
            </a: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Balance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573440" y="2204356"/>
            <a:ext cx="1994166" cy="728140"/>
          </a:xfrm>
          <a:prstGeom prst="wedgeRoundRectCallout">
            <a:avLst>
              <a:gd name="adj1" fmla="val -80386"/>
              <a:gd name="adj2" fmla="val 2428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 value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888765" y="3167554"/>
            <a:ext cx="2170829" cy="611003"/>
          </a:xfrm>
          <a:prstGeom prst="wedgeRoundRectCallout">
            <a:avLst>
              <a:gd name="adj1" fmla="val -70913"/>
              <a:gd name="adj2" fmla="val -3783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73127" y="4439297"/>
            <a:ext cx="7253159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InstrumentReadings</a:t>
            </a:r>
            <a:br>
              <a:rPr lang="en-US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fr-FR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PositiveValue</a:t>
            </a:r>
          </a:p>
          <a:p>
            <a:pPr>
              <a:lnSpc>
                <a:spcPct val="105000"/>
              </a:lnSpc>
            </a:pPr>
            <a:r>
              <a:rPr lang="fr-FR" sz="32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CHECK</a:t>
            </a:r>
            <a:r>
              <a:rPr lang="fr-FR" sz="32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fr-FR" sz="32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(Kelvin &gt; 0)</a:t>
            </a:r>
            <a:endParaRPr lang="en-US" sz="3200" b="1" noProof="1">
              <a:solidFill>
                <a:schemeClr val="tx2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901337" y="4080985"/>
            <a:ext cx="1848949" cy="920822"/>
          </a:xfrm>
          <a:prstGeom prst="wedgeRoundRectCallout">
            <a:avLst>
              <a:gd name="adj1" fmla="val -61336"/>
              <a:gd name="adj2" fmla="val 7699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</a:t>
            </a:r>
          </a:p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902763" y="5765714"/>
            <a:ext cx="1791071" cy="631477"/>
          </a:xfrm>
          <a:prstGeom prst="wedgeRoundRectCallout">
            <a:avLst>
              <a:gd name="adj1" fmla="val -75126"/>
              <a:gd name="adj2" fmla="val -43829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03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Deleting Data and Structures</a:t>
            </a:r>
            <a:endParaRPr lang="bg-BG" dirty="0"/>
          </a:p>
        </p:txBody>
      </p:sp>
      <p:pic>
        <p:nvPicPr>
          <p:cNvPr id="6156" name="Picture 12" descr="Ð ÐµÐ·ÑÐ»ÑÐ°Ñ Ñ Ð¸Ð·Ð¾Ð±ÑÐ°Ð¶ÐµÐ½Ð¸Ðµ Ð·Ð° deleting data png">
            <a:extLst>
              <a:ext uri="{FF2B5EF4-FFF2-40B4-BE49-F238E27FC236}">
                <a16:creationId xmlns:a16="http://schemas.microsoft.com/office/drawing/2014/main" id="{6BC539B1-115F-4A85-B5C4-94DA0CB22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475" y="1086677"/>
            <a:ext cx="2826026" cy="282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13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Deleting structures is called </a:t>
            </a:r>
            <a:r>
              <a:rPr lang="en-US" sz="3600" b="1" dirty="0">
                <a:solidFill>
                  <a:schemeClr val="bg1"/>
                </a:solidFill>
              </a:rPr>
              <a:t>dropping</a:t>
            </a:r>
          </a:p>
          <a:p>
            <a:pPr lvl="1"/>
            <a:r>
              <a:rPr lang="en-US" sz="3600" dirty="0"/>
              <a:t>We can drop:</a:t>
            </a:r>
          </a:p>
          <a:p>
            <a:pPr lvl="2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Keys</a:t>
            </a:r>
          </a:p>
          <a:p>
            <a:pPr lvl="2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Constraints</a:t>
            </a:r>
          </a:p>
          <a:p>
            <a:pPr lvl="2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Tables </a:t>
            </a:r>
          </a:p>
          <a:p>
            <a:pPr lvl="2">
              <a:buClr>
                <a:schemeClr val="tx1"/>
              </a:buClr>
            </a:pPr>
            <a:r>
              <a:rPr lang="en-US" sz="3400" dirty="0"/>
              <a:t>Entire </a:t>
            </a:r>
            <a:r>
              <a:rPr lang="en-US" sz="3400" b="1" dirty="0">
                <a:solidFill>
                  <a:schemeClr val="bg1"/>
                </a:solidFill>
              </a:rPr>
              <a:t>databases</a:t>
            </a:r>
          </a:p>
          <a:p>
            <a:r>
              <a:rPr lang="en-US" sz="3600" dirty="0"/>
              <a:t>Deleting all data in a table is called </a:t>
            </a:r>
            <a:r>
              <a:rPr lang="en-US" sz="3600" b="1" dirty="0">
                <a:solidFill>
                  <a:schemeClr val="bg1"/>
                </a:solidFill>
              </a:rPr>
              <a:t>truncating</a:t>
            </a:r>
          </a:p>
          <a:p>
            <a:r>
              <a:rPr lang="en-US" sz="3600" dirty="0"/>
              <a:t>Both of these actions </a:t>
            </a:r>
            <a:r>
              <a:rPr lang="en-US" sz="3600" b="1" dirty="0">
                <a:solidFill>
                  <a:schemeClr val="bg1"/>
                </a:solidFill>
              </a:rPr>
              <a:t>cannot be undone </a:t>
            </a:r>
            <a:r>
              <a:rPr lang="en-US" sz="3600" dirty="0"/>
              <a:t>– use with caution!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from Database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9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delete all records in a table</a:t>
            </a:r>
          </a:p>
          <a:p>
            <a:endParaRPr lang="en-US" dirty="0"/>
          </a:p>
          <a:p>
            <a:r>
              <a:rPr lang="en-US" dirty="0"/>
              <a:t>To drop a table – delete data and structure</a:t>
            </a:r>
          </a:p>
          <a:p>
            <a:endParaRPr lang="en-US" dirty="0"/>
          </a:p>
          <a:p>
            <a:r>
              <a:rPr lang="en-US" dirty="0"/>
              <a:t>To drop entire database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95330" y="1854230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TRUNCATE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95330" y="3307798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95330" y="4807369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DATABASE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AMS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8991599" y="2649693"/>
            <a:ext cx="1991139" cy="674031"/>
          </a:xfrm>
          <a:prstGeom prst="wedgeRoundRectCallout">
            <a:avLst>
              <a:gd name="adj1" fmla="val -62407"/>
              <a:gd name="adj2" fmla="val -5107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083062" y="4105362"/>
            <a:ext cx="1899138" cy="662639"/>
          </a:xfrm>
          <a:prstGeom prst="wedgeRoundRectCallout">
            <a:avLst>
              <a:gd name="adj1" fmla="val -65787"/>
              <a:gd name="adj2" fmla="val -49236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145624" y="5785922"/>
            <a:ext cx="2226212" cy="729696"/>
          </a:xfrm>
          <a:prstGeom prst="wedgeRoundRectCallout">
            <a:avLst>
              <a:gd name="adj1" fmla="val -54665"/>
              <a:gd name="adj2" fmla="val -10587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482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Removing </a:t>
            </a:r>
            <a:r>
              <a:rPr lang="en-US" b="1" dirty="0">
                <a:solidFill>
                  <a:schemeClr val="bg1"/>
                </a:solidFill>
              </a:rPr>
              <a:t>constraint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from column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includes </a:t>
            </a:r>
            <a:r>
              <a:rPr lang="en-US" b="1" dirty="0">
                <a:solidFill>
                  <a:schemeClr val="bg1"/>
                </a:solidFill>
              </a:rPr>
              <a:t>primary keys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check constraints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unique field</a:t>
            </a:r>
          </a:p>
          <a:p>
            <a:pPr lvl="1">
              <a:lnSpc>
                <a:spcPct val="100000"/>
              </a:lnSpc>
            </a:pP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endParaRPr lang="en-US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To remove default value (if not specified, revert to </a:t>
            </a:r>
            <a:r>
              <a:rPr lang="en-US" b="1" i="1" dirty="0">
                <a:solidFill>
                  <a:schemeClr val="bg1"/>
                </a:solidFill>
              </a:rPr>
              <a:t>NULL</a:t>
            </a:r>
            <a:r>
              <a:rPr lang="en-US" dirty="0"/>
              <a:t>)</a:t>
            </a:r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2517" y="2522059"/>
            <a:ext cx="60991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  <a:r>
              <a:rPr lang="en-US" sz="36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/>
            </a:r>
            <a:br>
              <a:rPr lang="en-US" sz="36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CONSTRAINT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PK_Id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22517" y="4507241"/>
            <a:ext cx="6099176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  <a:r>
              <a:rPr lang="en-US" sz="36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/>
            </a:r>
            <a:br>
              <a:rPr lang="en-US" sz="3600" b="1" noProof="1">
                <a:solidFill>
                  <a:schemeClr val="accent1"/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ALTER COLUMN </a:t>
            </a:r>
            <a:r>
              <a:rPr lang="en-US" sz="3600" b="1" noProof="1">
                <a:solidFill>
                  <a:schemeClr val="tx2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Clients</a:t>
            </a:r>
          </a:p>
          <a:p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DROP DEFAULT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446009" y="2379467"/>
            <a:ext cx="1810533" cy="639927"/>
          </a:xfrm>
          <a:prstGeom prst="wedgeRoundRectCallout">
            <a:avLst>
              <a:gd name="adj1" fmla="val -72270"/>
              <a:gd name="adj2" fmla="val 4825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521693" y="3164766"/>
            <a:ext cx="2732017" cy="700710"/>
          </a:xfrm>
          <a:prstGeom prst="wedgeRoundRectCallout">
            <a:avLst>
              <a:gd name="adj1" fmla="val -64098"/>
              <a:gd name="adj2" fmla="val 613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819417" y="4789493"/>
            <a:ext cx="1985765" cy="700710"/>
          </a:xfrm>
          <a:prstGeom prst="wedgeRoundRectCallout">
            <a:avLst>
              <a:gd name="adj1" fmla="val -80248"/>
              <a:gd name="adj2" fmla="val 15953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478949" y="5776230"/>
            <a:ext cx="2326233" cy="700710"/>
          </a:xfrm>
          <a:prstGeom prst="wedgeRoundRectCallout">
            <a:avLst>
              <a:gd name="adj1" fmla="val -70737"/>
              <a:gd name="adj2" fmla="val -5295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Columns name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780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445613" y="1606714"/>
            <a:ext cx="11815018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915" marR="0" lvl="0" indent="-456915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9284" y="1559724"/>
            <a:ext cx="733345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RDBMS store and manage data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Table relations reduce repetition and complexity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Table columns have </a:t>
            </a:r>
            <a:r>
              <a:rPr lang="en-US" sz="3200" b="1" dirty="0">
                <a:solidFill>
                  <a:schemeClr val="bg1"/>
                </a:solidFill>
              </a:rPr>
              <a:t>fixed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types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We can use Management Studio to </a:t>
            </a:r>
            <a:r>
              <a:rPr lang="en-US" sz="3200" b="1" dirty="0">
                <a:solidFill>
                  <a:schemeClr val="bg1"/>
                </a:solidFill>
              </a:rPr>
              <a:t>create</a:t>
            </a:r>
            <a:r>
              <a:rPr lang="en-US" sz="3200" dirty="0">
                <a:solidFill>
                  <a:schemeClr val="bg2"/>
                </a:solidFill>
              </a:rPr>
              <a:t> and </a:t>
            </a:r>
            <a:r>
              <a:rPr lang="en-US" sz="3200" b="1" dirty="0">
                <a:solidFill>
                  <a:schemeClr val="bg1"/>
                </a:solidFill>
              </a:rPr>
              <a:t>customize</a:t>
            </a:r>
            <a:r>
              <a:rPr lang="en-US" sz="3200" dirty="0">
                <a:solidFill>
                  <a:schemeClr val="bg2"/>
                </a:solidFill>
              </a:rPr>
              <a:t> tables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SQL provides </a:t>
            </a:r>
            <a:r>
              <a:rPr lang="en-US" sz="3200" b="1" dirty="0">
                <a:solidFill>
                  <a:schemeClr val="bg1"/>
                </a:solidFill>
              </a:rPr>
              <a:t>greater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control</a:t>
            </a:r>
            <a:r>
              <a:rPr lang="en-US" sz="3200" dirty="0">
                <a:solidFill>
                  <a:schemeClr val="bg2"/>
                </a:solidFill>
              </a:rPr>
              <a:t> over actions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7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Conventional Data Storage</a:t>
            </a:r>
          </a:p>
          <a:p>
            <a:pPr lvl="1"/>
            <a:r>
              <a:rPr lang="en-US" dirty="0"/>
              <a:t>Notes</a:t>
            </a:r>
          </a:p>
          <a:p>
            <a:pPr lvl="1"/>
            <a:r>
              <a:rPr lang="en-US" dirty="0"/>
              <a:t>Receipts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061" y="3429000"/>
            <a:ext cx="2949575" cy="2949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55" y="1358728"/>
            <a:ext cx="3124563" cy="294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947" y="4535549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697" y="4535549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6" name="Netpeak" descr="Ð ÐµÐ·ÑÐ»ÑÐ°Ñ Ñ Ð¸Ð·Ð¾Ð±ÑÐ°Ð¶ÐµÐ½Ð¸Ðµ Ð·Ð° netpeak">
            <a:hlinkClick r:id="rId7"/>
            <a:extLst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975" y="2475025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  <a:extLst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698" y="2475025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765" y="1444763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697" y="1444763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  <a:extLst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8078" y="1444763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904" y="3505287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  <a:extLst/>
          </p:cNvPr>
          <p:cNvPicPr>
            <a:picLocks noChangeAspect="1" noChangeArrowheads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3643" y="3505287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698" y="3505287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  <a:extLst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4669" y="5565810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90493" y="5565810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54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1200" y="1710324"/>
            <a:ext cx="8229600" cy="4151278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0956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1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80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can group related pieces of data into separate columns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vs. Management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B4316C-FE89-43BE-A30A-E7C7FBFC7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5171099"/>
            <a:ext cx="11429998" cy="118658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3B3F24D-F732-43CD-82C2-BB5534F3A2A9}"/>
              </a:ext>
            </a:extLst>
          </p:cNvPr>
          <p:cNvSpPr/>
          <p:nvPr/>
        </p:nvSpPr>
        <p:spPr>
          <a:xfrm>
            <a:off x="5787269" y="4346915"/>
            <a:ext cx="472856" cy="55120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91" y="1845802"/>
            <a:ext cx="2402641" cy="240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3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Storing data is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the primary reason to use a Database</a:t>
            </a:r>
          </a:p>
          <a:p>
            <a:r>
              <a:rPr lang="en-US" dirty="0"/>
              <a:t>Flat storage </a:t>
            </a:r>
            <a:r>
              <a:rPr lang="en-US" b="1" dirty="0">
                <a:solidFill>
                  <a:schemeClr val="bg1"/>
                </a:solidFill>
              </a:rPr>
              <a:t>eventually</a:t>
            </a:r>
            <a:r>
              <a:rPr lang="en-US" dirty="0"/>
              <a:t> runs into </a:t>
            </a:r>
            <a:r>
              <a:rPr lang="en-US" b="1" dirty="0">
                <a:solidFill>
                  <a:schemeClr val="bg1"/>
                </a:solidFill>
              </a:rPr>
              <a:t>issues</a:t>
            </a:r>
            <a:r>
              <a:rPr lang="en-US" dirty="0"/>
              <a:t> with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Ease of updating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Redundancy</a:t>
            </a:r>
          </a:p>
          <a:p>
            <a:pPr lvl="1"/>
            <a:r>
              <a:rPr lang="en-US" dirty="0"/>
              <a:t>Importance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 (3)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folders png">
            <a:extLst>
              <a:ext uri="{FF2B5EF4-FFF2-40B4-BE49-F238E27FC236}">
                <a16:creationId xmlns:a16="http://schemas.microsoft.com/office/drawing/2014/main" id="{FCAAA1D7-556D-4E56-8FD7-1C72A2149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81" y="2943433"/>
            <a:ext cx="3629854" cy="337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86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database is an </a:t>
            </a:r>
            <a:r>
              <a:rPr lang="en-US" b="1" dirty="0">
                <a:solidFill>
                  <a:schemeClr val="bg1"/>
                </a:solidFill>
              </a:rPr>
              <a:t>organized</a:t>
            </a:r>
            <a:r>
              <a:rPr lang="en-US" dirty="0"/>
              <a:t> collection of information</a:t>
            </a:r>
          </a:p>
          <a:p>
            <a:pPr lvl="1"/>
            <a:r>
              <a:rPr lang="en-US" dirty="0"/>
              <a:t>It imposes </a:t>
            </a:r>
            <a:r>
              <a:rPr lang="en-US" b="1" dirty="0">
                <a:solidFill>
                  <a:schemeClr val="bg1"/>
                </a:solidFill>
              </a:rPr>
              <a:t>rules</a:t>
            </a:r>
            <a:r>
              <a:rPr lang="en-US" dirty="0"/>
              <a:t> on the contained data</a:t>
            </a:r>
          </a:p>
          <a:p>
            <a:pPr lvl="1"/>
            <a:r>
              <a:rPr lang="en-US" dirty="0"/>
              <a:t>Relational storage first proposed by </a:t>
            </a:r>
            <a:r>
              <a:rPr lang="en-US" b="1" dirty="0">
                <a:solidFill>
                  <a:schemeClr val="bg1"/>
                </a:solidFill>
              </a:rPr>
              <a:t>Edgar Codd</a:t>
            </a:r>
            <a:r>
              <a:rPr lang="en-US" dirty="0"/>
              <a:t> in 1970</a:t>
            </a:r>
          </a:p>
          <a:p>
            <a:pPr>
              <a:spcBef>
                <a:spcPts val="2400"/>
              </a:spcBef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dirty="0"/>
              <a:t>elational </a:t>
            </a:r>
            <a:r>
              <a:rPr lang="en-US" b="1" dirty="0">
                <a:solidFill>
                  <a:schemeClr val="bg1"/>
                </a:solidFill>
              </a:rPr>
              <a:t>D</a:t>
            </a:r>
            <a:r>
              <a:rPr lang="en-US" dirty="0"/>
              <a:t>ata </a:t>
            </a:r>
            <a:r>
              <a:rPr lang="en-US" b="1" dirty="0">
                <a:solidFill>
                  <a:schemeClr val="bg1"/>
                </a:solidFill>
              </a:rPr>
              <a:t>B</a:t>
            </a:r>
            <a:r>
              <a:rPr lang="en-US" dirty="0"/>
              <a:t>ase </a:t>
            </a:r>
            <a:r>
              <a:rPr lang="en-US" b="1" dirty="0">
                <a:solidFill>
                  <a:schemeClr val="bg1"/>
                </a:solidFill>
              </a:rPr>
              <a:t>M</a:t>
            </a:r>
            <a:r>
              <a:rPr lang="en-US" dirty="0"/>
              <a:t>anagement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/>
              <a:t>ystem provides </a:t>
            </a:r>
            <a:br>
              <a:rPr lang="en-US" dirty="0"/>
            </a:br>
            <a:r>
              <a:rPr lang="en-US" dirty="0"/>
              <a:t>tools to </a:t>
            </a:r>
            <a:r>
              <a:rPr lang="en-US" b="1" dirty="0">
                <a:solidFill>
                  <a:schemeClr val="bg1"/>
                </a:solidFill>
              </a:rPr>
              <a:t>manage</a:t>
            </a:r>
            <a:r>
              <a:rPr lang="en-US" dirty="0"/>
              <a:t> the database</a:t>
            </a:r>
          </a:p>
          <a:p>
            <a:pPr lvl="1"/>
            <a:r>
              <a:rPr lang="en-US" dirty="0"/>
              <a:t>It </a:t>
            </a:r>
            <a:r>
              <a:rPr lang="en-US" b="1" dirty="0">
                <a:solidFill>
                  <a:schemeClr val="bg1"/>
                </a:solidFill>
              </a:rPr>
              <a:t>parses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requests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from the user and takes the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appropriate</a:t>
            </a:r>
            <a:r>
              <a:rPr lang="en-US" dirty="0"/>
              <a:t> action</a:t>
            </a:r>
          </a:p>
          <a:p>
            <a:pPr lvl="1"/>
            <a:r>
              <a:rPr lang="en-US" dirty="0"/>
              <a:t>The user doesn't have direct access to the stored data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and RDBMS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0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Engines</a:t>
            </a:r>
            <a:endParaRPr lang="bg-BG" dirty="0"/>
          </a:p>
        </p:txBody>
      </p:sp>
      <p:grpSp>
        <p:nvGrpSpPr>
          <p:cNvPr id="9" name="Group 8"/>
          <p:cNvGrpSpPr/>
          <p:nvPr/>
        </p:nvGrpSpPr>
        <p:grpSpPr>
          <a:xfrm>
            <a:off x="5086670" y="1295403"/>
            <a:ext cx="2018659" cy="2521856"/>
            <a:chOff x="3878107" y="914400"/>
            <a:chExt cx="4159406" cy="4184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313" y="914400"/>
              <a:ext cx="3886200" cy="3886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46218">
              <a:off x="3732212" y="2503574"/>
              <a:ext cx="2741216" cy="2449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68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15388</TotalTime>
  <Words>1639</Words>
  <Application>Microsoft Office PowerPoint</Application>
  <PresentationFormat>Widescreen</PresentationFormat>
  <Paragraphs>530</Paragraphs>
  <Slides>54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Introduction to Databases</vt:lpstr>
      <vt:lpstr>Table of Contents</vt:lpstr>
      <vt:lpstr>Questions</vt:lpstr>
      <vt:lpstr>PowerPoint Presentation</vt:lpstr>
      <vt:lpstr>Storage vs. Management</vt:lpstr>
      <vt:lpstr>Storage vs. Management (2)</vt:lpstr>
      <vt:lpstr>Storage vs. Management (3)</vt:lpstr>
      <vt:lpstr>Databases and RDBMS</vt:lpstr>
      <vt:lpstr>PowerPoint Presentation</vt:lpstr>
      <vt:lpstr>Database Engine Flow</vt:lpstr>
      <vt:lpstr>Download Clients &amp; Servers</vt:lpstr>
      <vt:lpstr>SQL Server Architecture</vt:lpstr>
      <vt:lpstr>Database Table Elements</vt:lpstr>
      <vt:lpstr>Structured Query Language</vt:lpstr>
      <vt:lpstr>PowerPoint Presentation</vt:lpstr>
      <vt:lpstr>Why Split Related Data?</vt:lpstr>
      <vt:lpstr>Related Tables</vt:lpstr>
      <vt:lpstr>Relational Diagrams</vt:lpstr>
      <vt:lpstr>PowerPoint Presentation</vt:lpstr>
      <vt:lpstr>Procedures, Functions and Triggers</vt:lpstr>
      <vt:lpstr>PowerPoint Presentation</vt:lpstr>
      <vt:lpstr>Data Types in SQL Server</vt:lpstr>
      <vt:lpstr>Data Types in SQL Server (2)</vt:lpstr>
      <vt:lpstr>PowerPoint Presentation</vt:lpstr>
      <vt:lpstr>Creating a New Database</vt:lpstr>
      <vt:lpstr>Creating Tables</vt:lpstr>
      <vt:lpstr>Creating Tables (2)</vt:lpstr>
      <vt:lpstr>Creating Tables (3)</vt:lpstr>
      <vt:lpstr>Creating Tables (4)</vt:lpstr>
      <vt:lpstr>Storing and Retrieving Data</vt:lpstr>
      <vt:lpstr>Storing and Retrieving Data (2)</vt:lpstr>
      <vt:lpstr>Altering Tables</vt:lpstr>
      <vt:lpstr>PowerPoint Presentation</vt:lpstr>
      <vt:lpstr>SQL Queries</vt:lpstr>
      <vt:lpstr>Table Creation in SQL</vt:lpstr>
      <vt:lpstr>Retrieve Records in SQL</vt:lpstr>
      <vt:lpstr>PowerPoint Presentation</vt:lpstr>
      <vt:lpstr>Custom Column Properties</vt:lpstr>
      <vt:lpstr>Custom Column Properties (2)</vt:lpstr>
      <vt:lpstr>PowerPoint Presentation</vt:lpstr>
      <vt:lpstr>Altering Tables Using SQL</vt:lpstr>
      <vt:lpstr>Altering Tables Using SQL (2)</vt:lpstr>
      <vt:lpstr>Altering Tables Using SQL (3)</vt:lpstr>
      <vt:lpstr>Altering Tables Using SQL (4)</vt:lpstr>
      <vt:lpstr>PowerPoint Presentation</vt:lpstr>
      <vt:lpstr>Deleting from Database</vt:lpstr>
      <vt:lpstr>Dropping and Truncating</vt:lpstr>
      <vt:lpstr>Dropping and Truncating (2)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Databases. Data Definition and Data Types</dc:title>
  <dc:subject>Databases Basics - MS SQL Server - Practical Training Course @ SoftUni</dc:subject>
  <dc:creator>Software University</dc:creator>
  <cp:keywords>Databases, SQL, programming, SoftUni, Software University, programming, software development, software engineering, course, database systems</cp:keywords>
  <dc:description>https://softuni.bg/opencourses/databases-basics-ms-sql-server</dc:description>
  <cp:lastModifiedBy>Stoyan</cp:lastModifiedBy>
  <cp:revision>466</cp:revision>
  <dcterms:created xsi:type="dcterms:W3CDTF">2018-05-23T13:08:44Z</dcterms:created>
  <dcterms:modified xsi:type="dcterms:W3CDTF">2019-09-16T14:48:44Z</dcterms:modified>
  <cp:category>db;databases;sql;programming;computer programming;software development</cp:category>
</cp:coreProperties>
</file>